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1" r:id="rId7"/>
    <p:sldId id="266" r:id="rId8"/>
    <p:sldId id="264" r:id="rId9"/>
    <p:sldId id="265" r:id="rId10"/>
    <p:sldId id="263" r:id="rId11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F4AC7D-D079-E02D-1AF4-331DB5CF45D2}" v="877" dt="2021-06-17T15:30:01.602"/>
    <p1510:client id="{835AF162-528E-0E78-E145-ECE5BBCCFF61}" v="10" dt="2021-06-17T17:48:08.376"/>
    <p1510:client id="{6509A3B1-2CDE-4D8E-EB2A-E9DC1FC79363}" v="255" dt="2021-06-17T18:09:53.217"/>
    <p1510:client id="{779E4AFC-7A81-DD15-36D1-9AF179586CB9}" v="1056" dt="2021-06-17T17:39:58.792"/>
    <p1510:client id="{ABE578C9-F750-D40C-F39C-C2185DF44985}" v="58" dt="2021-06-17T17:52:50.783"/>
    <p1510:client id="{B01D50B9-84D0-9133-AACF-7FEF9F034830}" v="1674" dt="2021-06-17T17:12:40.979"/>
    <p1510:client id="{9BE1674B-3821-5F79-6C31-6064BCCE6DE2}" v="145" dt="2021-06-17T18:17:43.284"/>
    <p1510:client id="{A772B989-1907-9480-7DFF-53825C9C6801}" v="5" dt="2021-06-17T17:48:49.234"/>
    <p1510:client id="{A7B3C412-4639-434D-8102-8229D18EB435}" v="1531" dt="2021-06-17T17:14:24.447"/>
    <p1510:client id="{BC11602F-3962-4479-94A0-587EF69A6392}" v="14" dt="2021-06-17T15:04:34.946"/>
    <p1510:client id="{CB4EC005-C671-CD80-B9A9-6A7336B16AB2}" v="348" dt="2021-06-17T18:19:38.4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3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คลิกเพื่อแก้ไขลักษณะชื่อเรื่องรองต้นแบบ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0744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95347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72090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69963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23439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59994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08226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ภาพนิ่ง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60155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08523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02132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04835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คลิกเพื่อแก้ไขลักษณะชื่อเรื่องต้นแบบ</a:t>
            </a:r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คลิกเพื่อแก้ไขลักษณะของข้อความต้นแบบ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6ADFC-3C05-4889-A6D9-1FB9C8AC5B81}" type="datetimeFigureOut">
              <a:rPr lang="th-TH" smtClean="0"/>
              <a:t>18/06/64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BD433-A3C6-4DFF-8587-7568F60AEA6A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33469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9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11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13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804672" y="1602132"/>
            <a:ext cx="3877056" cy="98562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th-TH" sz="4000" b="1" dirty="0" err="1">
                <a:latin typeface="Tahoma"/>
                <a:ea typeface="+mj-lt"/>
                <a:cs typeface="Tahoma"/>
              </a:rPr>
              <a:t>Homework</a:t>
            </a:r>
            <a:r>
              <a:rPr lang="th-TH" sz="4000" b="1" dirty="0">
                <a:latin typeface="Tahoma"/>
                <a:ea typeface="+mj-lt"/>
                <a:cs typeface="Tahoma"/>
              </a:rPr>
              <a:t> 12</a:t>
            </a:r>
            <a:endParaRPr lang="th-TH" sz="4000" b="1" dirty="0">
              <a:latin typeface="Tahoma"/>
              <a:ea typeface="Tahoma"/>
              <a:cs typeface="Tahoma"/>
            </a:endParaRP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804672" y="2724912"/>
            <a:ext cx="3209544" cy="1155525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algn="l"/>
            <a:r>
              <a:rPr lang="th-TH" sz="4300" b="1" dirty="0" err="1">
                <a:latin typeface="Tahoma"/>
                <a:ea typeface="+mn-lt"/>
                <a:cs typeface="Tahoma"/>
              </a:rPr>
              <a:t>Design</a:t>
            </a:r>
            <a:r>
              <a:rPr lang="th-TH" sz="4300" b="1" dirty="0">
                <a:latin typeface="Tahoma"/>
                <a:ea typeface="+mn-lt"/>
                <a:cs typeface="Tahoma"/>
              </a:rPr>
              <a:t> </a:t>
            </a:r>
            <a:r>
              <a:rPr lang="th-TH" sz="4300" b="1" dirty="0" err="1">
                <a:latin typeface="Tahoma"/>
                <a:ea typeface="+mn-lt"/>
                <a:cs typeface="Tahoma"/>
              </a:rPr>
              <a:t>Thinking</a:t>
            </a:r>
            <a:endParaRPr lang="th-TH" sz="4300" b="1" dirty="0">
              <a:latin typeface="Tahoma"/>
              <a:cs typeface="Tahoma"/>
            </a:endParaRPr>
          </a:p>
          <a:p>
            <a:pPr algn="l"/>
            <a:br>
              <a:rPr lang="en-US" sz="2000" dirty="0"/>
            </a:br>
            <a:endParaRPr lang="en-US" sz="2800">
              <a:latin typeface="TH SarabunPSK"/>
              <a:cs typeface="Calibri Light"/>
            </a:endParaRPr>
          </a:p>
        </p:txBody>
      </p:sp>
      <p:pic>
        <p:nvPicPr>
          <p:cNvPr id="4" name="รูปภาพ 4" descr="รูปภาพประกอบด้วย เครื่องผสมปูน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775713BF-1E6C-4568-BB92-28059C8D8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6747" y="329822"/>
            <a:ext cx="3999148" cy="2611316"/>
          </a:xfrm>
          <a:prstGeom prst="rect">
            <a:avLst/>
          </a:prstGeom>
        </p:spPr>
      </p:pic>
      <p:pic>
        <p:nvPicPr>
          <p:cNvPr id="5" name="รูปภาพ 5">
            <a:extLst>
              <a:ext uri="{FF2B5EF4-FFF2-40B4-BE49-F238E27FC236}">
                <a16:creationId xmlns:a16="http://schemas.microsoft.com/office/drawing/2014/main" id="{6C75CDDE-DE7C-4FB4-89DE-F8F67C2B3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6413" y="4586815"/>
            <a:ext cx="4018456" cy="2273726"/>
          </a:xfrm>
          <a:prstGeom prst="rect">
            <a:avLst/>
          </a:prstGeom>
        </p:spPr>
      </p:pic>
      <p:graphicFrame>
        <p:nvGraphicFramePr>
          <p:cNvPr id="33" name="ตาราง 33">
            <a:extLst>
              <a:ext uri="{FF2B5EF4-FFF2-40B4-BE49-F238E27FC236}">
                <a16:creationId xmlns:a16="http://schemas.microsoft.com/office/drawing/2014/main" id="{60CEA643-F71A-4763-BA72-BC9803DCBF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4277325"/>
              </p:ext>
            </p:extLst>
          </p:nvPr>
        </p:nvGraphicFramePr>
        <p:xfrm>
          <a:off x="5622000" y="3204000"/>
          <a:ext cx="6261210" cy="11322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6000">
                  <a:extLst>
                    <a:ext uri="{9D8B030D-6E8A-4147-A177-3AD203B41FA5}">
                      <a16:colId xmlns:a16="http://schemas.microsoft.com/office/drawing/2014/main" val="691882997"/>
                    </a:ext>
                  </a:extLst>
                </a:gridCol>
                <a:gridCol w="1859998">
                  <a:extLst>
                    <a:ext uri="{9D8B030D-6E8A-4147-A177-3AD203B41FA5}">
                      <a16:colId xmlns:a16="http://schemas.microsoft.com/office/drawing/2014/main" val="2997562578"/>
                    </a:ext>
                  </a:extLst>
                </a:gridCol>
                <a:gridCol w="3405212">
                  <a:extLst>
                    <a:ext uri="{9D8B030D-6E8A-4147-A177-3AD203B41FA5}">
                      <a16:colId xmlns:a16="http://schemas.microsoft.com/office/drawing/2014/main" val="2674028256"/>
                    </a:ext>
                  </a:extLst>
                </a:gridCol>
              </a:tblGrid>
              <a:tr h="3905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th-TH" sz="1800" b="0" i="0" u="none" strike="noStrike" noProof="0" dirty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Tahoma"/>
                          <a:cs typeface="Tahoma"/>
                        </a:rPr>
                        <a:t>วัชรพงษ์</a:t>
                      </a:r>
                      <a:endParaRPr lang="th-TH" sz="1800" dirty="0">
                        <a:solidFill>
                          <a:schemeClr val="tx2">
                            <a:lumMod val="90000"/>
                          </a:schemeClr>
                        </a:solidFill>
                        <a:latin typeface="Tahoma"/>
                        <a:cs typeface="Tahoma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th-TH" sz="1800" b="0" i="0" u="none" strike="noStrike" noProof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Tahoma"/>
                          <a:cs typeface="Tahoma"/>
                        </a:rPr>
                        <a:t>วงศ์รัตนศิริกุล</a:t>
                      </a:r>
                      <a:endParaRPr lang="th-TH" sz="1800">
                        <a:solidFill>
                          <a:schemeClr val="tx2">
                            <a:lumMod val="90000"/>
                          </a:schemeClr>
                        </a:solidFill>
                        <a:latin typeface="Tahoma"/>
                        <a:cs typeface="Tahoma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th-TH" sz="1800" b="0" i="0" u="none" strike="noStrike" noProof="0" dirty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Tahoma"/>
                          <a:cs typeface="Tahoma"/>
                        </a:rPr>
                        <a:t>รหัสนักศึกษา 6210422033</a:t>
                      </a:r>
                      <a:endParaRPr lang="th-TH" sz="1800" b="0" dirty="0">
                        <a:solidFill>
                          <a:schemeClr val="tx2">
                            <a:lumMod val="90000"/>
                          </a:schemeClr>
                        </a:solidFill>
                        <a:latin typeface="Tahoma"/>
                        <a:cs typeface="Tahoma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667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th-TH" sz="1800" b="0" i="0" u="none" strike="noStrike" noProof="0">
                          <a:solidFill>
                            <a:schemeClr val="bg1"/>
                          </a:solidFill>
                          <a:latin typeface="Tahoma"/>
                          <a:cs typeface="Tahoma"/>
                        </a:rPr>
                        <a:t>รังสฤษดิ์</a:t>
                      </a:r>
                      <a:endParaRPr lang="th-TH" sz="1800">
                        <a:latin typeface="Tahoma"/>
                        <a:cs typeface="Tahoma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th-TH" sz="1800" b="0" i="0" u="none" strike="noStrike" noProof="0">
                          <a:solidFill>
                            <a:schemeClr val="bg1"/>
                          </a:solidFill>
                          <a:latin typeface="Tahoma"/>
                          <a:cs typeface="Tahoma"/>
                        </a:rPr>
                        <a:t>พริ้งวานิช</a:t>
                      </a:r>
                      <a:endParaRPr lang="th-TH" sz="1800">
                        <a:latin typeface="Tahoma"/>
                        <a:cs typeface="Tahoma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th-TH" sz="1800" b="0" i="0" u="none" strike="noStrike" noProof="0">
                          <a:solidFill>
                            <a:schemeClr val="bg1"/>
                          </a:solidFill>
                          <a:latin typeface="Tahoma"/>
                          <a:cs typeface="Tahoma"/>
                        </a:rPr>
                        <a:t>รหัสนักศึกษา 6210422038</a:t>
                      </a:r>
                      <a:endParaRPr lang="th-TH" sz="1800">
                        <a:latin typeface="Tahoma"/>
                        <a:cs typeface="Tahoma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177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h-TH" sz="1800">
                          <a:solidFill>
                            <a:schemeClr val="tx2">
                              <a:lumMod val="90000"/>
                            </a:schemeClr>
                          </a:solidFill>
                          <a:latin typeface="Tahoma"/>
                          <a:cs typeface="Tahoma"/>
                        </a:rPr>
                        <a:t>เทพ</a:t>
                      </a:r>
                      <a:r>
                        <a:rPr lang="th-TH" sz="1800" err="1">
                          <a:solidFill>
                            <a:schemeClr val="tx2">
                              <a:lumMod val="90000"/>
                            </a:schemeClr>
                          </a:solidFill>
                          <a:latin typeface="Tahoma"/>
                          <a:cs typeface="Tahoma"/>
                        </a:rPr>
                        <a:t>ทัต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1800">
                          <a:solidFill>
                            <a:schemeClr val="tx2">
                              <a:lumMod val="90000"/>
                            </a:schemeClr>
                          </a:solidFill>
                          <a:latin typeface="Tahoma"/>
                          <a:cs typeface="Tahoma"/>
                        </a:rPr>
                        <a:t>สันตานนท์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th-TH" sz="1800" b="0" i="0" u="none" strike="noStrike" noProof="0" dirty="0">
                          <a:solidFill>
                            <a:schemeClr val="tx2">
                              <a:lumMod val="90000"/>
                            </a:schemeClr>
                          </a:solidFill>
                          <a:latin typeface="Tahoma"/>
                          <a:cs typeface="Tahoma"/>
                        </a:rPr>
                        <a:t>รหัสนักศึกษา 6210422058</a:t>
                      </a:r>
                      <a:endParaRPr lang="th-TH" sz="1800" dirty="0">
                        <a:solidFill>
                          <a:schemeClr val="tx2">
                            <a:lumMod val="90000"/>
                          </a:schemeClr>
                        </a:solidFill>
                        <a:latin typeface="Tahoma"/>
                        <a:cs typeface="Tahoma"/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414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8668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F7067024-858F-411E-B1A9-C9592F96D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7318" y="2339046"/>
            <a:ext cx="4874684" cy="1325563"/>
          </a:xfrm>
        </p:spPr>
        <p:txBody>
          <a:bodyPr>
            <a:normAutofit/>
          </a:bodyPr>
          <a:lstStyle/>
          <a:p>
            <a:r>
              <a:rPr lang="th-TH" sz="6000" b="1" dirty="0">
                <a:latin typeface="Tahoma"/>
                <a:ea typeface="Tahoma"/>
                <a:cs typeface="Tahoma"/>
              </a:rPr>
              <a:t>THANK YOU</a:t>
            </a:r>
            <a:endParaRPr lang="th-TH" sz="6000" b="1">
              <a:latin typeface="Tahoma"/>
              <a:ea typeface="Tahoma"/>
              <a:cs typeface="Tahoma"/>
            </a:endParaRPr>
          </a:p>
        </p:txBody>
      </p:sp>
      <p:pic>
        <p:nvPicPr>
          <p:cNvPr id="4" name="รูปภาพ 4" descr="รูปภาพประกอบด้วย ของเล่น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F3713D0E-70A1-436E-A1AC-63C2D11357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06261" y="1054532"/>
            <a:ext cx="3783748" cy="3467100"/>
          </a:xfrm>
        </p:spPr>
      </p:pic>
      <p:pic>
        <p:nvPicPr>
          <p:cNvPr id="10" name="รูปภาพ 4" descr="รูปภาพประกอบด้วย ของเล่น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AFC42DC0-665E-4346-81F6-C598F696E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728" y="1160468"/>
            <a:ext cx="3483127" cy="3467100"/>
          </a:xfrm>
          <a:prstGeom prst="rect">
            <a:avLst/>
          </a:prstGeom>
        </p:spPr>
      </p:pic>
      <p:pic>
        <p:nvPicPr>
          <p:cNvPr id="12" name="รูปภาพ 4" descr="รูปภาพประกอบด้วย เครื่องผสมปูน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98531F0A-4690-42BD-BF7F-BBAED2992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1781" y="3952051"/>
            <a:ext cx="3999148" cy="261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106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6A2FCB5E-98F9-4CEA-B90E-E43F33558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15" y="238933"/>
            <a:ext cx="3526556" cy="704314"/>
          </a:xfrm>
        </p:spPr>
        <p:txBody>
          <a:bodyPr>
            <a:normAutofit/>
          </a:bodyPr>
          <a:lstStyle/>
          <a:p>
            <a:r>
              <a:rPr lang="af-ZA" sz="2800" b="1" dirty="0">
                <a:latin typeface="Tahoma"/>
                <a:ea typeface="Tahoma"/>
                <a:cs typeface="+mj-lt"/>
              </a:rPr>
              <a:t>Empathize</a:t>
            </a:r>
            <a:endParaRPr lang="th-TH" sz="2800" b="1" dirty="0">
              <a:latin typeface="Tahoma"/>
              <a:ea typeface="Tahoma"/>
              <a:cs typeface="TH SarabunPSK"/>
            </a:endParaRP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077EF347-4D31-4D12-8E22-7DA1DAAE5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850" y="1593962"/>
            <a:ext cx="11499780" cy="16483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af-ZA" sz="1400" b="1" dirty="0">
                <a:solidFill>
                  <a:srgbClr val="595959"/>
                </a:solidFill>
                <a:latin typeface="Tahoma"/>
                <a:ea typeface="Tahoma"/>
                <a:cs typeface="Arial"/>
              </a:rPr>
              <a:t>Interview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Arial"/>
              </a:rPr>
              <a:t>           </a:t>
            </a:r>
            <a:r>
              <a:rPr lang="af-ZA" sz="1400" b="1" dirty="0">
                <a:solidFill>
                  <a:srgbClr val="595959"/>
                </a:solidFill>
                <a:latin typeface="Tahoma"/>
                <a:ea typeface="Tahoma"/>
                <a:cs typeface="Arial"/>
              </a:rPr>
              <a:t>     :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Arial"/>
              </a:rPr>
              <a:t> </a:t>
            </a:r>
            <a:r>
              <a:rPr lang="th-TH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พนักงาน 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Arial"/>
              </a:rPr>
              <a:t>office </a:t>
            </a:r>
            <a:r>
              <a:rPr lang="th-TH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ที่ทำงานที่บ้านช่วง 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Arial"/>
              </a:rPr>
              <a:t>Covid</a:t>
            </a:r>
            <a:br>
              <a:rPr lang="af-ZA" sz="1400" dirty="0">
                <a:latin typeface="Tahoma"/>
              </a:rPr>
            </a:br>
            <a:r>
              <a:rPr lang="th-TH" sz="1400" b="1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Current Situation    :</a:t>
            </a:r>
            <a:r>
              <a:rPr lang="th-TH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 ไม่รู้ว่าเมื่อไหร่รถเมล์จะมาถึงเวลาไม่เเน่นอนไม่สามารถประมาณระยะเวลาในการเดินทางได้บางป้ายรถเมล์ไม่อำนวยความสะดวกในการใช้งาน ไม่มีป้ายบอกเส้นทางเดินรถ ไม่มีเเสงสว่างที่เพียงพอและช่วงชั่วโมงเร่งด่วนไม่มี รถเมล์บริการที่เพียงพอเมื่อเทียบกับผู้ใช้บริการ เเละไม่มีป้ายเเนะนำทางเมื่อต้องการเดินทางไม่ยังที่ต่อไปว่าจะต้องต่อรถเมล์สายไหนได้บ้าง รวมถึงเรื่องความปลอดภัยในการรอรถเมล์ </a:t>
            </a:r>
            <a:endParaRPr lang="th-TH" sz="1400" dirty="0">
              <a:solidFill>
                <a:srgbClr val="000000"/>
              </a:solidFill>
              <a:latin typeface="Tahoma"/>
              <a:ea typeface="Tahoma"/>
              <a:cs typeface="Tahoma"/>
            </a:endParaRPr>
          </a:p>
        </p:txBody>
      </p:sp>
      <p:pic>
        <p:nvPicPr>
          <p:cNvPr id="4" name="รูปภาพ 4">
            <a:extLst>
              <a:ext uri="{FF2B5EF4-FFF2-40B4-BE49-F238E27FC236}">
                <a16:creationId xmlns:a16="http://schemas.microsoft.com/office/drawing/2014/main" id="{7EC60328-E362-4729-BCF3-690FAFA57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5090" y="3429337"/>
            <a:ext cx="5213131" cy="292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166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A25ECB06-DF89-47C8-8499-D25B432C5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901" y="248666"/>
            <a:ext cx="10515600" cy="602640"/>
          </a:xfrm>
        </p:spPr>
        <p:txBody>
          <a:bodyPr>
            <a:normAutofit/>
          </a:bodyPr>
          <a:lstStyle/>
          <a:p>
            <a:r>
              <a:rPr lang="en-US" sz="2800" b="1">
                <a:latin typeface="Tahoma"/>
                <a:ea typeface="Tahoma"/>
                <a:cs typeface="+mj-lt"/>
              </a:rPr>
              <a:t>Define</a:t>
            </a:r>
            <a:endParaRPr lang="th-TH" sz="2800" b="1">
              <a:latin typeface="Tahoma"/>
              <a:ea typeface="Tahoma"/>
              <a:cs typeface="Tahoma"/>
            </a:endParaRP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BC3ECD88-E8D7-4B95-A79F-66325BD73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873" y="1008638"/>
            <a:ext cx="12268419" cy="291470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User’s need: </a:t>
            </a:r>
            <a:endParaRPr lang="en-US" sz="1400" b="1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รู้แน่นอนว่าอีกกี่นาทีรถเมล์ถึงจะมา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 </a:t>
            </a: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และ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 </a:t>
            </a: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สามารถรู้ได้ว่ารถเมล์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 ณ </a:t>
            </a: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ขณะนี้อยู่ตรงไหน</a:t>
            </a:r>
            <a:endParaRPr lang="en-US" sz="1400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ใช้เวลาเท่าไหร่ถึงจะถึงจุดหมายปลายทาง</a:t>
            </a:r>
            <a:endParaRPr lang="en-US" sz="1400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อยากรู้ว่ารถเมล์ความจริงยังรับคนอีกได้เท่าไหร่</a:t>
            </a:r>
            <a:endParaRPr lang="en-US" sz="1400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อยากได้การแนะนำว่าหากต้องการเดินทางไปยังจุดหมายหนึ่งจะต้องนั่งรถสายไหนบ้าง</a:t>
            </a:r>
            <a:endParaRPr lang="en-US" sz="1400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อยากให้มีรถเมลเพียงพอต่อจำนวนผู้ใช้งาน</a:t>
            </a:r>
            <a:endParaRPr lang="en-US" sz="1400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AutoNum type="arabicPeriod"/>
            </a:pP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ป้ายรถเมลมีแสงสว่างเพียงพอ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 </a:t>
            </a: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สะอาด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 </a:t>
            </a: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มีโทรศัพท์ฉุกเฉิน</a:t>
            </a:r>
            <a:endParaRPr lang="en-US" sz="1400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400">
              <a:solidFill>
                <a:srgbClr val="595959"/>
              </a:solidFill>
              <a:latin typeface="Tahoma"/>
              <a:ea typeface="Tahoma"/>
              <a:cs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400">
              <a:solidFill>
                <a:srgbClr val="595959"/>
              </a:solidFill>
              <a:latin typeface="Tahoma"/>
              <a:ea typeface="Tahoma"/>
              <a:cs typeface="Calibri"/>
            </a:endParaRPr>
          </a:p>
        </p:txBody>
      </p:sp>
      <p:pic>
        <p:nvPicPr>
          <p:cNvPr id="5" name="รูปภาพ 5" descr="รูปภาพประกอบด้วย ข้อความ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9035D44C-A374-4FF5-BB4D-D98E0B065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2056" y="180295"/>
            <a:ext cx="2162175" cy="2143125"/>
          </a:xfrm>
          <a:prstGeom prst="rect">
            <a:avLst/>
          </a:prstGeom>
        </p:spPr>
      </p:pic>
      <p:sp>
        <p:nvSpPr>
          <p:cNvPr id="4" name="ตัวแทนเนื้อหา 2">
            <a:extLst>
              <a:ext uri="{FF2B5EF4-FFF2-40B4-BE49-F238E27FC236}">
                <a16:creationId xmlns:a16="http://schemas.microsoft.com/office/drawing/2014/main" id="{FF9F0DBA-4C41-43D9-9A22-0ECBFC928007}"/>
              </a:ext>
            </a:extLst>
          </p:cNvPr>
          <p:cNvSpPr txBox="1">
            <a:spLocks/>
          </p:cNvSpPr>
          <p:nvPr/>
        </p:nvSpPr>
        <p:spPr>
          <a:xfrm>
            <a:off x="346498" y="3430257"/>
            <a:ext cx="6928020" cy="24946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User’s insight:  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   </a:t>
            </a:r>
            <a:endParaRPr lang="en-US" sz="1400">
              <a:solidFill>
                <a:srgbClr val="000000"/>
              </a:solidFill>
              <a:latin typeface="Tahoma"/>
              <a:ea typeface="Tahoma"/>
              <a:cs typeface="+mn-lt"/>
            </a:endParaRPr>
          </a:p>
          <a:p>
            <a:pPr marL="0" indent="0">
              <a:buNone/>
            </a:pP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เป็นพนักงานประจำ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 </a:t>
            </a: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ที่มีที่พักอยู่ไกลจากที่ทำงาน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 </a:t>
            </a: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ทำให้ในตอนเช้าต้องเผื่อเวลาสำหรับการเดินทางค่อนข้างมาก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 </a:t>
            </a:r>
            <a:r>
              <a:rPr lang="en-US" sz="1400" err="1">
                <a:solidFill>
                  <a:srgbClr val="595959"/>
                </a:solidFill>
                <a:latin typeface="Tahoma"/>
                <a:ea typeface="Tahoma"/>
                <a:cs typeface="+mn-lt"/>
              </a:rPr>
              <a:t>แม้ว่าจะมีรถไฟฟ้าก็จริง</a:t>
            </a:r>
            <a:r>
              <a:rPr lang="en-US" sz="1400">
                <a:solidFill>
                  <a:srgbClr val="595959"/>
                </a:solidFill>
                <a:latin typeface="Tahoma"/>
                <a:ea typeface="Tahoma"/>
                <a:cs typeface="+mn-lt"/>
              </a:rPr>
              <a:t> 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แต่ค่าเดินทางสำหรับรถไฟฟ้านั้น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 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ก็แพงเกินไป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 แต่ด้วยเนื่องจากรถเมล์นั้นไม่สามารถคาดเดาเวลาได้และยากที่จะรู้ว่าเมื่อไหร่สายที่เราต้องการจะมาถึง 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ทำให้การเดินทางด้วยรถเมล์นั้นต้องมีการเผื่อเวลา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 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สำหรับการเดินทางค่อนข้างเยอะ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 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และ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 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สิ่งแวดล้อมต่างๆในการนั่งรถเมล์ก็ไม่ค่อยดีอีกด้วย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 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ทั้งความสะอาด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 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ความปลอดภัย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 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และ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 </a:t>
            </a:r>
            <a:r>
              <a:rPr lang="en-US" sz="1400" err="1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มลพิษต่างๆ</a:t>
            </a:r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Tahoma"/>
                <a:ea typeface="+mn-lt"/>
                <a:cs typeface="+mn-lt"/>
              </a:rPr>
              <a:t> </a:t>
            </a:r>
            <a:endParaRPr lang="en-US" sz="1400">
              <a:solidFill>
                <a:schemeClr val="tx1">
                  <a:lumMod val="65000"/>
                  <a:lumOff val="35000"/>
                </a:schemeClr>
              </a:solidFill>
              <a:latin typeface="Tahoma"/>
              <a:ea typeface="Tahoma"/>
              <a:cs typeface="TH SarabunPSK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>
              <a:solidFill>
                <a:srgbClr val="595959"/>
              </a:solidFill>
              <a:latin typeface="Tahoma"/>
              <a:ea typeface="Tahom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8619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51BF3F8-D4DE-47B3-8F91-D8E58F07F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629" y="56649"/>
            <a:ext cx="2116733" cy="1339940"/>
          </a:xfrm>
        </p:spPr>
        <p:txBody>
          <a:bodyPr>
            <a:normAutofit/>
          </a:bodyPr>
          <a:lstStyle/>
          <a:p>
            <a:r>
              <a:rPr lang="th-TH" sz="2800" b="1" dirty="0" err="1">
                <a:latin typeface="Tahoma"/>
                <a:ea typeface="Tahoma"/>
                <a:cs typeface="Tahoma"/>
              </a:rPr>
              <a:t>Ideate</a:t>
            </a:r>
            <a:endParaRPr lang="th-TH" sz="2800" b="1" dirty="0">
              <a:latin typeface="Tahoma"/>
              <a:ea typeface="Tahoma"/>
              <a:cs typeface="Tahoma"/>
            </a:endParaRPr>
          </a:p>
        </p:txBody>
      </p:sp>
      <p:sp>
        <p:nvSpPr>
          <p:cNvPr id="10" name="สี่เหลี่ยมผืนผ้า: มุมตัดเดียว 9">
            <a:extLst>
              <a:ext uri="{FF2B5EF4-FFF2-40B4-BE49-F238E27FC236}">
                <a16:creationId xmlns:a16="http://schemas.microsoft.com/office/drawing/2014/main" id="{DFD3AB94-0207-421B-A9F2-E6D5C97BC9FC}"/>
              </a:ext>
            </a:extLst>
          </p:cNvPr>
          <p:cNvSpPr/>
          <p:nvPr/>
        </p:nvSpPr>
        <p:spPr>
          <a:xfrm>
            <a:off x="1706029" y="1088042"/>
            <a:ext cx="1702724" cy="1335171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dirty="0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Smart</a:t>
            </a:r>
            <a:r>
              <a:rPr lang="th-TH" sz="14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 </a:t>
            </a:r>
            <a:r>
              <a:rPr lang="th-TH" sz="1400" dirty="0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board</a:t>
            </a:r>
            <a:r>
              <a:rPr lang="th-TH" sz="14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 บอก </a:t>
            </a:r>
            <a:r>
              <a:rPr lang="th-TH" sz="1400" dirty="0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Route</a:t>
            </a:r>
            <a:r>
              <a:rPr lang="th-TH" sz="1400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 เวลาที่จะมาถึงของรถเมล์</a:t>
            </a:r>
          </a:p>
        </p:txBody>
      </p:sp>
      <p:sp>
        <p:nvSpPr>
          <p:cNvPr id="11" name="สี่เหลี่ยมผืนผ้า: มุมตัดเดียว 10">
            <a:extLst>
              <a:ext uri="{FF2B5EF4-FFF2-40B4-BE49-F238E27FC236}">
                <a16:creationId xmlns:a16="http://schemas.microsoft.com/office/drawing/2014/main" id="{CE167387-E465-4EA0-9509-FE4CC2E1092E}"/>
              </a:ext>
            </a:extLst>
          </p:cNvPr>
          <p:cNvSpPr/>
          <p:nvPr/>
        </p:nvSpPr>
        <p:spPr>
          <a:xfrm>
            <a:off x="1705847" y="4304465"/>
            <a:ext cx="1710569" cy="1335809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err="1">
                <a:latin typeface="Tahoma"/>
                <a:ea typeface="Tahoma"/>
                <a:cs typeface="Tahoma"/>
              </a:rPr>
              <a:t>Mobile</a:t>
            </a:r>
            <a:r>
              <a:rPr lang="th-TH" sz="1400">
                <a:latin typeface="Tahoma"/>
                <a:ea typeface="Tahoma"/>
                <a:cs typeface="Tahoma"/>
              </a:rPr>
              <a:t> </a:t>
            </a:r>
            <a:r>
              <a:rPr lang="th-TH" sz="1400" err="1">
                <a:latin typeface="Tahoma"/>
                <a:ea typeface="Tahoma"/>
                <a:cs typeface="Tahoma"/>
              </a:rPr>
              <a:t>App</a:t>
            </a:r>
            <a:r>
              <a:rPr lang="th-TH" sz="1400">
                <a:latin typeface="Tahoma"/>
                <a:ea typeface="Tahoma"/>
                <a:cs typeface="Tahoma"/>
              </a:rPr>
              <a:t> </a:t>
            </a:r>
            <a:r>
              <a:rPr lang="th-TH" sz="1400" err="1">
                <a:latin typeface="Tahoma"/>
                <a:ea typeface="Tahoma"/>
                <a:cs typeface="Tahoma"/>
              </a:rPr>
              <a:t>Bus</a:t>
            </a:r>
            <a:r>
              <a:rPr lang="th-TH" sz="1400">
                <a:latin typeface="Tahoma"/>
                <a:ea typeface="Tahoma"/>
                <a:cs typeface="Tahoma"/>
              </a:rPr>
              <a:t> </a:t>
            </a:r>
            <a:r>
              <a:rPr lang="th-TH" sz="1400" err="1">
                <a:latin typeface="Tahoma"/>
                <a:ea typeface="Tahoma"/>
                <a:cs typeface="Tahoma"/>
              </a:rPr>
              <a:t>tracking</a:t>
            </a:r>
            <a:endParaRPr lang="th-TH" sz="1400">
              <a:latin typeface="Tahoma"/>
              <a:ea typeface="Tahoma"/>
              <a:cs typeface="Tahoma"/>
            </a:endParaRPr>
          </a:p>
        </p:txBody>
      </p:sp>
      <p:sp>
        <p:nvSpPr>
          <p:cNvPr id="12" name="สี่เหลี่ยมผืนผ้า: มุมตัดเดียว 11">
            <a:extLst>
              <a:ext uri="{FF2B5EF4-FFF2-40B4-BE49-F238E27FC236}">
                <a16:creationId xmlns:a16="http://schemas.microsoft.com/office/drawing/2014/main" id="{572FBB3B-4244-480E-BDAE-F931D082FBAD}"/>
              </a:ext>
            </a:extLst>
          </p:cNvPr>
          <p:cNvSpPr/>
          <p:nvPr/>
        </p:nvSpPr>
        <p:spPr>
          <a:xfrm>
            <a:off x="1707750" y="2647417"/>
            <a:ext cx="1703522" cy="1337618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>
                <a:latin typeface="Tahoma"/>
                <a:ea typeface="Tahoma"/>
                <a:cs typeface="Tahoma"/>
              </a:rPr>
              <a:t>CCTV &amp;  SOS </a:t>
            </a:r>
            <a:r>
              <a:rPr lang="th-TH" sz="1400" err="1">
                <a:latin typeface="Tahoma"/>
                <a:ea typeface="Tahoma"/>
                <a:cs typeface="Tahoma"/>
              </a:rPr>
              <a:t>on</a:t>
            </a:r>
            <a:r>
              <a:rPr lang="th-TH" sz="1400">
                <a:latin typeface="Tahoma"/>
                <a:ea typeface="Tahoma"/>
                <a:cs typeface="Tahoma"/>
              </a:rPr>
              <a:t> </a:t>
            </a:r>
            <a:r>
              <a:rPr lang="th-TH" sz="1400" err="1">
                <a:latin typeface="Tahoma"/>
                <a:ea typeface="Tahoma"/>
                <a:cs typeface="Tahoma"/>
              </a:rPr>
              <a:t>bus</a:t>
            </a:r>
            <a:r>
              <a:rPr lang="th-TH" sz="1400">
                <a:latin typeface="Tahoma"/>
                <a:ea typeface="Tahoma"/>
                <a:cs typeface="Tahoma"/>
              </a:rPr>
              <a:t> </a:t>
            </a:r>
            <a:r>
              <a:rPr lang="th-TH" sz="1400" err="1">
                <a:latin typeface="Tahoma"/>
                <a:ea typeface="Tahoma"/>
                <a:cs typeface="Tahoma"/>
              </a:rPr>
              <a:t>stations</a:t>
            </a:r>
            <a:r>
              <a:rPr lang="th-TH" sz="1400">
                <a:latin typeface="Tahoma"/>
                <a:ea typeface="Tahoma"/>
                <a:cs typeface="Tahoma"/>
              </a:rPr>
              <a:t> </a:t>
            </a:r>
          </a:p>
        </p:txBody>
      </p:sp>
      <p:sp>
        <p:nvSpPr>
          <p:cNvPr id="13" name="สี่เหลี่ยมผืนผ้า: มุมตัดเดียว 12">
            <a:extLst>
              <a:ext uri="{FF2B5EF4-FFF2-40B4-BE49-F238E27FC236}">
                <a16:creationId xmlns:a16="http://schemas.microsoft.com/office/drawing/2014/main" id="{BED51E66-0572-4D9C-86BA-BC90C222BD9E}"/>
              </a:ext>
            </a:extLst>
          </p:cNvPr>
          <p:cNvSpPr/>
          <p:nvPr/>
        </p:nvSpPr>
        <p:spPr>
          <a:xfrm>
            <a:off x="4195940" y="4304463"/>
            <a:ext cx="1703522" cy="1336571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err="1">
                <a:latin typeface="Tahoma"/>
                <a:ea typeface="Tahoma"/>
                <a:cs typeface="Tahoma"/>
              </a:rPr>
              <a:t>Bus</a:t>
            </a:r>
            <a:r>
              <a:rPr lang="th-TH" sz="1400">
                <a:latin typeface="Tahoma"/>
                <a:ea typeface="Tahoma"/>
                <a:cs typeface="Tahoma"/>
              </a:rPr>
              <a:t> </a:t>
            </a:r>
            <a:r>
              <a:rPr lang="th-TH" sz="1400" err="1">
                <a:latin typeface="Tahoma"/>
                <a:ea typeface="Tahoma"/>
                <a:cs typeface="Tahoma"/>
              </a:rPr>
              <a:t>capacity</a:t>
            </a:r>
            <a:r>
              <a:rPr lang="th-TH" sz="1400">
                <a:latin typeface="Tahoma"/>
                <a:ea typeface="Tahoma"/>
                <a:cs typeface="Tahoma"/>
              </a:rPr>
              <a:t> </a:t>
            </a:r>
            <a:r>
              <a:rPr lang="th-TH" sz="1400" err="1">
                <a:latin typeface="Tahoma"/>
                <a:ea typeface="Tahoma"/>
                <a:cs typeface="Tahoma"/>
              </a:rPr>
              <a:t>monitoring</a:t>
            </a:r>
            <a:endParaRPr lang="th-TH" sz="1400">
              <a:latin typeface="Tahoma"/>
              <a:ea typeface="Tahoma"/>
              <a:cs typeface="Tahoma"/>
            </a:endParaRPr>
          </a:p>
        </p:txBody>
      </p:sp>
      <p:sp>
        <p:nvSpPr>
          <p:cNvPr id="14" name="สี่เหลี่ยมผืนผ้า: มุมตัดเดียว 13">
            <a:extLst>
              <a:ext uri="{FF2B5EF4-FFF2-40B4-BE49-F238E27FC236}">
                <a16:creationId xmlns:a16="http://schemas.microsoft.com/office/drawing/2014/main" id="{D63C2D8E-A0E1-4CB6-BD92-AEA7E2378142}"/>
              </a:ext>
            </a:extLst>
          </p:cNvPr>
          <p:cNvSpPr/>
          <p:nvPr/>
        </p:nvSpPr>
        <p:spPr>
          <a:xfrm>
            <a:off x="9352996" y="1088856"/>
            <a:ext cx="1697522" cy="1336571"/>
          </a:xfrm>
          <a:prstGeom prst="snip1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b="1">
                <a:latin typeface="Tahoma"/>
                <a:ea typeface="Tahoma"/>
                <a:cs typeface="Tahoma"/>
              </a:rPr>
              <a:t>ปรับปรุงสิ่งแวดล้อม และ การบริการ</a:t>
            </a:r>
          </a:p>
        </p:txBody>
      </p:sp>
      <p:sp>
        <p:nvSpPr>
          <p:cNvPr id="15" name="สี่เหลี่ยมผืนผ้า: มุมตัดเดียว 14">
            <a:extLst>
              <a:ext uri="{FF2B5EF4-FFF2-40B4-BE49-F238E27FC236}">
                <a16:creationId xmlns:a16="http://schemas.microsoft.com/office/drawing/2014/main" id="{1BD21F2D-F431-4F5A-8C2F-FCCE917E092E}"/>
              </a:ext>
            </a:extLst>
          </p:cNvPr>
          <p:cNvSpPr/>
          <p:nvPr/>
        </p:nvSpPr>
        <p:spPr>
          <a:xfrm>
            <a:off x="9352701" y="2642016"/>
            <a:ext cx="1697522" cy="1354571"/>
          </a:xfrm>
          <a:prstGeom prst="snip1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b="1" dirty="0">
                <a:latin typeface="Tahoma"/>
                <a:ea typeface="Tahoma"/>
                <a:cs typeface="Tahoma"/>
              </a:rPr>
              <a:t>ทำการเข้าปรับภูมิทัศน์ต่างๆ ของแต่ละสถานี</a:t>
            </a:r>
          </a:p>
        </p:txBody>
      </p:sp>
      <p:sp>
        <p:nvSpPr>
          <p:cNvPr id="16" name="สี่เหลี่ยมผืนผ้า: มุมตัดเดียว 15">
            <a:extLst>
              <a:ext uri="{FF2B5EF4-FFF2-40B4-BE49-F238E27FC236}">
                <a16:creationId xmlns:a16="http://schemas.microsoft.com/office/drawing/2014/main" id="{39221E95-6354-496E-BBA8-C3FC7667C544}"/>
              </a:ext>
            </a:extLst>
          </p:cNvPr>
          <p:cNvSpPr/>
          <p:nvPr/>
        </p:nvSpPr>
        <p:spPr>
          <a:xfrm>
            <a:off x="4195844" y="2648177"/>
            <a:ext cx="1703522" cy="1360571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err="1">
                <a:latin typeface="Tahoma"/>
                <a:ea typeface="Tahoma"/>
                <a:cs typeface="Tahoma"/>
              </a:rPr>
              <a:t>Route</a:t>
            </a:r>
            <a:r>
              <a:rPr lang="th-TH" sz="1400">
                <a:latin typeface="Tahoma"/>
                <a:ea typeface="Tahoma"/>
                <a:cs typeface="Tahoma"/>
              </a:rPr>
              <a:t> </a:t>
            </a:r>
            <a:r>
              <a:rPr lang="th-TH" sz="1400" err="1">
                <a:latin typeface="Tahoma"/>
                <a:ea typeface="Tahoma"/>
                <a:cs typeface="Tahoma"/>
              </a:rPr>
              <a:t>intelligent</a:t>
            </a:r>
            <a:r>
              <a:rPr lang="th-TH" sz="1400">
                <a:latin typeface="Tahoma"/>
                <a:ea typeface="Tahoma"/>
                <a:cs typeface="Tahoma"/>
              </a:rPr>
              <a:t> </a:t>
            </a:r>
            <a:r>
              <a:rPr lang="th-TH" sz="1400" err="1">
                <a:latin typeface="Tahoma"/>
                <a:ea typeface="Tahoma"/>
                <a:cs typeface="Tahoma"/>
              </a:rPr>
              <a:t>Board</a:t>
            </a:r>
            <a:r>
              <a:rPr lang="th-TH" sz="1400">
                <a:latin typeface="Tahoma"/>
                <a:ea typeface="Tahoma"/>
                <a:cs typeface="Tahoma"/>
              </a:rPr>
              <a:t> </a:t>
            </a:r>
          </a:p>
        </p:txBody>
      </p:sp>
      <p:sp>
        <p:nvSpPr>
          <p:cNvPr id="17" name="สี่เหลี่ยมผืนผ้า: มุมตัดเดียว 16">
            <a:extLst>
              <a:ext uri="{FF2B5EF4-FFF2-40B4-BE49-F238E27FC236}">
                <a16:creationId xmlns:a16="http://schemas.microsoft.com/office/drawing/2014/main" id="{AE5EBBED-C838-4C29-B709-A5CE66B4A940}"/>
              </a:ext>
            </a:extLst>
          </p:cNvPr>
          <p:cNvSpPr/>
          <p:nvPr/>
        </p:nvSpPr>
        <p:spPr>
          <a:xfrm>
            <a:off x="9352700" y="4305148"/>
            <a:ext cx="1898605" cy="1549935"/>
          </a:xfrm>
          <a:prstGeom prst="snip1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b="1" dirty="0">
                <a:latin typeface="Tahoma"/>
                <a:ea typeface="Tahoma"/>
                <a:cs typeface="Tahoma"/>
              </a:rPr>
              <a:t>ปรับปรุงบริการ</a:t>
            </a:r>
          </a:p>
          <a:p>
            <a:r>
              <a:rPr lang="th-TH" sz="1400" b="1" dirty="0">
                <a:latin typeface="Tahoma"/>
                <a:ea typeface="Tahoma"/>
                <a:cs typeface="Tahoma"/>
              </a:rPr>
              <a:t>- ลักษณะในการพูด</a:t>
            </a:r>
          </a:p>
          <a:p>
            <a:r>
              <a:rPr lang="th-TH" sz="1400" b="1" dirty="0">
                <a:latin typeface="Tahoma"/>
                <a:ea typeface="Tahoma"/>
                <a:cs typeface="Tahoma"/>
              </a:rPr>
              <a:t>- การตอบกับลูกค้า</a:t>
            </a:r>
          </a:p>
          <a:p>
            <a:r>
              <a:rPr lang="th-TH" sz="1400" b="1" dirty="0">
                <a:latin typeface="Tahoma"/>
                <a:ea typeface="Tahoma"/>
                <a:cs typeface="Tahoma"/>
              </a:rPr>
              <a:t>- มารยาทในการขับ</a:t>
            </a:r>
          </a:p>
        </p:txBody>
      </p:sp>
      <p:sp>
        <p:nvSpPr>
          <p:cNvPr id="3" name="สี่เหลี่ยมผืนผ้า: มุมตัดเดียว 16">
            <a:extLst>
              <a:ext uri="{FF2B5EF4-FFF2-40B4-BE49-F238E27FC236}">
                <a16:creationId xmlns:a16="http://schemas.microsoft.com/office/drawing/2014/main" id="{036F62BC-EEBC-47F8-825F-E1CA1ED704EF}"/>
              </a:ext>
            </a:extLst>
          </p:cNvPr>
          <p:cNvSpPr/>
          <p:nvPr/>
        </p:nvSpPr>
        <p:spPr>
          <a:xfrm>
            <a:off x="6800029" y="1088041"/>
            <a:ext cx="1702724" cy="1335171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b="1">
                <a:latin typeface="Tahoma"/>
                <a:ea typeface="Tahoma"/>
                <a:cs typeface="Tahoma"/>
              </a:rPr>
              <a:t>ระบบแจ้งเตือนไปยังศูนย์กลางเวลาระบบไฟฟ้าเสีย</a:t>
            </a:r>
          </a:p>
        </p:txBody>
      </p:sp>
      <p:sp>
        <p:nvSpPr>
          <p:cNvPr id="18" name="สี่เหลี่ยมผืนผ้า: มุมตัดเดียว 16">
            <a:extLst>
              <a:ext uri="{FF2B5EF4-FFF2-40B4-BE49-F238E27FC236}">
                <a16:creationId xmlns:a16="http://schemas.microsoft.com/office/drawing/2014/main" id="{15B27CF0-B522-467C-8751-2F28A52ABE38}"/>
              </a:ext>
            </a:extLst>
          </p:cNvPr>
          <p:cNvSpPr/>
          <p:nvPr/>
        </p:nvSpPr>
        <p:spPr>
          <a:xfrm>
            <a:off x="6800029" y="2672041"/>
            <a:ext cx="1702724" cy="1335171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b="1">
                <a:latin typeface="Tahoma"/>
                <a:ea typeface="Tahoma"/>
                <a:cs typeface="Tahoma"/>
              </a:rPr>
              <a:t>ระบบแจ้งเตือนไปยังศูนย์กลางเวลาระบบไฟฟ้าเสีย</a:t>
            </a:r>
          </a:p>
        </p:txBody>
      </p:sp>
      <p:sp>
        <p:nvSpPr>
          <p:cNvPr id="19" name="สี่เหลี่ยมผืนผ้า: มุมตัดเดียว 16">
            <a:extLst>
              <a:ext uri="{FF2B5EF4-FFF2-40B4-BE49-F238E27FC236}">
                <a16:creationId xmlns:a16="http://schemas.microsoft.com/office/drawing/2014/main" id="{2BE925B6-A894-4AF8-9A27-8E7A5AA9DD02}"/>
              </a:ext>
            </a:extLst>
          </p:cNvPr>
          <p:cNvSpPr/>
          <p:nvPr/>
        </p:nvSpPr>
        <p:spPr>
          <a:xfrm>
            <a:off x="6800029" y="4304041"/>
            <a:ext cx="1702724" cy="1335171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b="1">
                <a:latin typeface="Tahoma"/>
                <a:ea typeface="Tahoma"/>
                <a:cs typeface="Tahoma"/>
              </a:rPr>
              <a:t>ติด GPS ที่รถเพื่อระบุตำแหน่ง และประเมินระยะเวลาเดินทาง</a:t>
            </a:r>
          </a:p>
        </p:txBody>
      </p:sp>
      <p:sp>
        <p:nvSpPr>
          <p:cNvPr id="21" name="สี่เหลี่ยมผืนผ้า: มุมตัดเดียว 20">
            <a:extLst>
              <a:ext uri="{FF2B5EF4-FFF2-40B4-BE49-F238E27FC236}">
                <a16:creationId xmlns:a16="http://schemas.microsoft.com/office/drawing/2014/main" id="{E2A824D1-16A6-4D09-9153-F939816B889C}"/>
              </a:ext>
            </a:extLst>
          </p:cNvPr>
          <p:cNvSpPr/>
          <p:nvPr/>
        </p:nvSpPr>
        <p:spPr>
          <a:xfrm>
            <a:off x="4196029" y="1088041"/>
            <a:ext cx="1702724" cy="1335171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th-TH" sz="1400" b="1" dirty="0" err="1">
                <a:latin typeface="Tahoma"/>
                <a:ea typeface="Tahoma"/>
                <a:cs typeface="Tahoma"/>
              </a:rPr>
              <a:t>Measure</a:t>
            </a:r>
            <a:r>
              <a:rPr lang="th-TH" sz="1400" b="1" dirty="0">
                <a:latin typeface="Tahoma"/>
                <a:ea typeface="Tahoma"/>
                <a:cs typeface="Tahoma"/>
              </a:rPr>
              <a:t> </a:t>
            </a:r>
            <a:r>
              <a:rPr lang="th-TH" sz="1400" b="1" dirty="0" err="1">
                <a:latin typeface="Tahoma"/>
                <a:ea typeface="Tahoma"/>
                <a:cs typeface="Tahoma"/>
              </a:rPr>
              <a:t>number</a:t>
            </a:r>
            <a:r>
              <a:rPr lang="th-TH" sz="1400" b="1" dirty="0">
                <a:latin typeface="Tahoma"/>
                <a:ea typeface="Tahoma"/>
                <a:cs typeface="Tahoma"/>
              </a:rPr>
              <a:t> of </a:t>
            </a:r>
            <a:r>
              <a:rPr lang="th-TH" sz="1400" b="1" dirty="0" err="1">
                <a:latin typeface="Tahoma"/>
                <a:ea typeface="Tahoma"/>
                <a:cs typeface="Tahoma"/>
              </a:rPr>
              <a:t>passenger</a:t>
            </a:r>
            <a:r>
              <a:rPr lang="th-TH" sz="1400" b="1" dirty="0">
                <a:latin typeface="Tahoma"/>
                <a:ea typeface="Tahoma"/>
                <a:cs typeface="Tahoma"/>
              </a:rPr>
              <a:t> </a:t>
            </a:r>
            <a:r>
              <a:rPr lang="th-TH" sz="1400" b="1" dirty="0" err="1">
                <a:latin typeface="Tahoma"/>
                <a:ea typeface="Tahoma"/>
                <a:cs typeface="Tahoma"/>
              </a:rPr>
              <a:t>on</a:t>
            </a:r>
            <a:r>
              <a:rPr lang="th-TH" sz="1400" b="1" dirty="0">
                <a:latin typeface="Tahoma"/>
                <a:ea typeface="Tahoma"/>
                <a:cs typeface="Tahoma"/>
              </a:rPr>
              <a:t> </a:t>
            </a:r>
            <a:r>
              <a:rPr lang="th-TH" sz="1400" b="1" dirty="0" err="1">
                <a:latin typeface="Tahoma"/>
                <a:ea typeface="Tahoma"/>
                <a:cs typeface="Tahoma"/>
              </a:rPr>
              <a:t>the</a:t>
            </a:r>
            <a:r>
              <a:rPr lang="th-TH" sz="1400" b="1" dirty="0">
                <a:latin typeface="Tahoma"/>
                <a:ea typeface="Tahoma"/>
                <a:cs typeface="Tahoma"/>
              </a:rPr>
              <a:t> </a:t>
            </a:r>
            <a:r>
              <a:rPr lang="th-TH" sz="1400" b="1" dirty="0" err="1">
                <a:latin typeface="Tahoma"/>
                <a:ea typeface="Tahoma"/>
                <a:cs typeface="Tahoma"/>
              </a:rPr>
              <a:t>bus</a:t>
            </a:r>
            <a:r>
              <a:rPr lang="th-TH" sz="1400" b="1" dirty="0">
                <a:latin typeface="Tahoma"/>
                <a:ea typeface="Tahoma"/>
                <a:cs typeface="Tahoma"/>
              </a:rPr>
              <a:t> </a:t>
            </a:r>
            <a:r>
              <a:rPr lang="th-TH" sz="1400" b="1" dirty="0" err="1">
                <a:latin typeface="Tahoma"/>
                <a:ea typeface="Tahoma"/>
                <a:cs typeface="Tahoma"/>
              </a:rPr>
              <a:t>stop</a:t>
            </a:r>
            <a:endParaRPr lang="th-TH" sz="1400" dirty="0">
              <a:latin typeface="Tahoma"/>
              <a:ea typeface="Tahoma"/>
              <a:cs typeface="Tahoma"/>
            </a:endParaRPr>
          </a:p>
        </p:txBody>
      </p:sp>
      <p:sp>
        <p:nvSpPr>
          <p:cNvPr id="22" name="สี่เหลี่ยมผืนผ้า: มุมตัดเดียว 21">
            <a:extLst>
              <a:ext uri="{FF2B5EF4-FFF2-40B4-BE49-F238E27FC236}">
                <a16:creationId xmlns:a16="http://schemas.microsoft.com/office/drawing/2014/main" id="{78D0D8B5-749E-4FEF-8CC6-5FACDB22F851}"/>
              </a:ext>
            </a:extLst>
          </p:cNvPr>
          <p:cNvSpPr/>
          <p:nvPr/>
        </p:nvSpPr>
        <p:spPr>
          <a:xfrm>
            <a:off x="5812996" y="6134856"/>
            <a:ext cx="923522" cy="544571"/>
          </a:xfrm>
          <a:prstGeom prst="snip1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th-TH" sz="1400" b="1">
              <a:latin typeface="Tahoma"/>
              <a:ea typeface="Tahoma"/>
              <a:cs typeface="Tahoma"/>
            </a:endParaRPr>
          </a:p>
        </p:txBody>
      </p:sp>
      <p:sp>
        <p:nvSpPr>
          <p:cNvPr id="23" name="สี่เหลี่ยมผืนผ้า: มุมตัดเดียว 22">
            <a:extLst>
              <a:ext uri="{FF2B5EF4-FFF2-40B4-BE49-F238E27FC236}">
                <a16:creationId xmlns:a16="http://schemas.microsoft.com/office/drawing/2014/main" id="{946FC20F-90C9-4389-B8FB-BA8749798DA8}"/>
              </a:ext>
            </a:extLst>
          </p:cNvPr>
          <p:cNvSpPr/>
          <p:nvPr/>
        </p:nvSpPr>
        <p:spPr>
          <a:xfrm>
            <a:off x="2320996" y="6134856"/>
            <a:ext cx="923522" cy="544571"/>
          </a:xfrm>
          <a:prstGeom prst="snip1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th-TH" sz="1400" b="1">
              <a:latin typeface="Tahoma"/>
              <a:ea typeface="Tahoma"/>
              <a:cs typeface="Tahoma"/>
            </a:endParaRPr>
          </a:p>
        </p:txBody>
      </p:sp>
      <p:sp>
        <p:nvSpPr>
          <p:cNvPr id="4" name="ชื่อเรื่อง 1">
            <a:extLst>
              <a:ext uri="{FF2B5EF4-FFF2-40B4-BE49-F238E27FC236}">
                <a16:creationId xmlns:a16="http://schemas.microsoft.com/office/drawing/2014/main" id="{E2B8AB36-5974-45E2-B4AB-1A6081B3DA8E}"/>
              </a:ext>
            </a:extLst>
          </p:cNvPr>
          <p:cNvSpPr txBox="1">
            <a:spLocks/>
          </p:cNvSpPr>
          <p:nvPr/>
        </p:nvSpPr>
        <p:spPr>
          <a:xfrm>
            <a:off x="3414029" y="6317049"/>
            <a:ext cx="2116733" cy="41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h-TH" sz="1400">
                <a:latin typeface="Tahoma"/>
                <a:ea typeface="Tahoma"/>
                <a:cs typeface="Tahoma"/>
              </a:rPr>
              <a:t>อำนวยความสะดวก</a:t>
            </a:r>
          </a:p>
        </p:txBody>
      </p:sp>
      <p:sp>
        <p:nvSpPr>
          <p:cNvPr id="25" name="ชื่อเรื่อง 1">
            <a:extLst>
              <a:ext uri="{FF2B5EF4-FFF2-40B4-BE49-F238E27FC236}">
                <a16:creationId xmlns:a16="http://schemas.microsoft.com/office/drawing/2014/main" id="{65BD65CD-0D44-4B94-A775-1B6ED917BFAD}"/>
              </a:ext>
            </a:extLst>
          </p:cNvPr>
          <p:cNvSpPr txBox="1">
            <a:spLocks/>
          </p:cNvSpPr>
          <p:nvPr/>
        </p:nvSpPr>
        <p:spPr>
          <a:xfrm>
            <a:off x="6870028" y="6317048"/>
            <a:ext cx="2992733" cy="41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h-TH" sz="1400">
                <a:latin typeface="Tahoma"/>
                <a:ea typeface="Tahoma"/>
                <a:cs typeface="Tahoma"/>
              </a:rPr>
              <a:t>สิ่งแวดล้อมและการบริการ</a:t>
            </a:r>
          </a:p>
        </p:txBody>
      </p:sp>
    </p:spTree>
    <p:extLst>
      <p:ext uri="{BB962C8B-B14F-4D97-AF65-F5344CB8AC3E}">
        <p14:creationId xmlns:p14="http://schemas.microsoft.com/office/powerpoint/2010/main" val="1004378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8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รูปภาพ 47" descr="รูปภาพประกอบด้วย ในอาคาร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7A16EF95-8D56-4FDB-9C46-7FBC2E3AE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400" y="849575"/>
            <a:ext cx="7699200" cy="4978850"/>
          </a:xfrm>
          <a:prstGeom prst="rect">
            <a:avLst/>
          </a:prstGeom>
        </p:spPr>
      </p:pic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51BF3F8-D4DE-47B3-8F91-D8E58F07F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200" y="136805"/>
            <a:ext cx="10503600" cy="1001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>
                <a:latin typeface="Tahoma"/>
                <a:ea typeface="Tahoma"/>
                <a:cs typeface="TH SarabunPSK"/>
              </a:rPr>
              <a:t>Prototype</a:t>
            </a:r>
            <a:r>
              <a:rPr lang="en-US" sz="2800" b="1">
                <a:latin typeface="Tahoma"/>
                <a:ea typeface="Tahoma"/>
                <a:cs typeface="TH SarabunPSK"/>
              </a:rPr>
              <a:t>: Smart bus stop</a:t>
            </a:r>
            <a:endParaRPr lang="en-US" sz="2800" b="1" kern="1200">
              <a:latin typeface="Tahoma"/>
              <a:ea typeface="Tahoma"/>
              <a:cs typeface="TH SarabunPSK"/>
            </a:endParaRPr>
          </a:p>
        </p:txBody>
      </p:sp>
      <p:cxnSp>
        <p:nvCxnSpPr>
          <p:cNvPr id="31" name="ลูกศรเชื่อมต่อแบบตรง 30">
            <a:extLst>
              <a:ext uri="{FF2B5EF4-FFF2-40B4-BE49-F238E27FC236}">
                <a16:creationId xmlns:a16="http://schemas.microsoft.com/office/drawing/2014/main" id="{57060F17-AE5D-48E9-8E47-99BA4267FE04}"/>
              </a:ext>
            </a:extLst>
          </p:cNvPr>
          <p:cNvCxnSpPr>
            <a:cxnSpLocks/>
          </p:cNvCxnSpPr>
          <p:nvPr/>
        </p:nvCxnSpPr>
        <p:spPr>
          <a:xfrm flipH="1" flipV="1">
            <a:off x="2043696" y="2127798"/>
            <a:ext cx="1895241" cy="1440621"/>
          </a:xfrm>
          <a:prstGeom prst="straightConnector1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ตัวแทนเนื้อหา 2">
            <a:extLst>
              <a:ext uri="{FF2B5EF4-FFF2-40B4-BE49-F238E27FC236}">
                <a16:creationId xmlns:a16="http://schemas.microsoft.com/office/drawing/2014/main" id="{1DA54EA5-5B1C-4553-99C7-7D7059C99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200" y="1313285"/>
            <a:ext cx="3090332" cy="1057988"/>
          </a:xfrm>
          <a:ln w="12700">
            <a:noFill/>
          </a:ln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af-ZA" sz="1400" b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Smart </a:t>
            </a:r>
            <a:r>
              <a:rPr lang="af-ZA" sz="1400" b="1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Board</a:t>
            </a:r>
            <a:r>
              <a:rPr lang="af-ZA" sz="1400" b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 </a:t>
            </a: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ระบุเส้นทาง</a:t>
            </a:r>
            <a:r>
              <a:rPr lang="af-ZA" sz="1400">
                <a:solidFill>
                  <a:srgbClr val="595959"/>
                </a:solidFill>
                <a:latin typeface="Tahoma"/>
                <a:ea typeface="Tahoma"/>
                <a:cs typeface="Arial"/>
              </a:rPr>
              <a:t> </a:t>
            </a: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และเวลาประมาณการวิ่งของรถแต่ละสาย</a:t>
            </a:r>
            <a:endParaRPr lang="af-ZA" sz="1400">
              <a:solidFill>
                <a:srgbClr val="595959"/>
              </a:solidFill>
              <a:latin typeface="Tahoma"/>
              <a:ea typeface="Tahoma"/>
              <a:cs typeface="Arial"/>
            </a:endParaRPr>
          </a:p>
        </p:txBody>
      </p:sp>
      <p:sp>
        <p:nvSpPr>
          <p:cNvPr id="35" name="ตัวแทนเนื้อหา 2">
            <a:extLst>
              <a:ext uri="{FF2B5EF4-FFF2-40B4-BE49-F238E27FC236}">
                <a16:creationId xmlns:a16="http://schemas.microsoft.com/office/drawing/2014/main" id="{2E3E0961-EB1E-44DE-8E22-B3121DD679D4}"/>
              </a:ext>
            </a:extLst>
          </p:cNvPr>
          <p:cNvSpPr txBox="1">
            <a:spLocks/>
          </p:cNvSpPr>
          <p:nvPr/>
        </p:nvSpPr>
        <p:spPr>
          <a:xfrm>
            <a:off x="6390600" y="270268"/>
            <a:ext cx="4540082" cy="825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400" b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Solar roof: </a:t>
            </a: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ผลิตไฟฟ้าให้ป้ายรถเมล์</a:t>
            </a:r>
            <a:endParaRPr lang="af-ZA" sz="1400">
              <a:latin typeface="Tahoma"/>
              <a:ea typeface="Tahoma"/>
              <a:cs typeface="Arial"/>
            </a:endParaRPr>
          </a:p>
        </p:txBody>
      </p:sp>
      <p:sp>
        <p:nvSpPr>
          <p:cNvPr id="37" name="ตัวแทนเนื้อหา 2">
            <a:extLst>
              <a:ext uri="{FF2B5EF4-FFF2-40B4-BE49-F238E27FC236}">
                <a16:creationId xmlns:a16="http://schemas.microsoft.com/office/drawing/2014/main" id="{03F6042A-BE85-4FFC-B710-2BE4A2AA3FB6}"/>
              </a:ext>
            </a:extLst>
          </p:cNvPr>
          <p:cNvSpPr txBox="1">
            <a:spLocks/>
          </p:cNvSpPr>
          <p:nvPr/>
        </p:nvSpPr>
        <p:spPr>
          <a:xfrm>
            <a:off x="144600" y="4626268"/>
            <a:ext cx="2848082" cy="1803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400" b="1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Next</a:t>
            </a:r>
            <a:r>
              <a:rPr lang="af-ZA" sz="1400" b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 bus:</a:t>
            </a:r>
          </a:p>
          <a:p>
            <a:pPr marL="0" indent="0">
              <a:buNone/>
            </a:pP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ระบุรถสายถัดไปที่</a:t>
            </a:r>
            <a:endParaRPr lang="af-ZA" sz="1400">
              <a:solidFill>
                <a:srgbClr val="595959"/>
              </a:solidFill>
              <a:latin typeface="Tahoma"/>
              <a:ea typeface="Tahoma"/>
              <a:cs typeface="Arial"/>
            </a:endParaRPr>
          </a:p>
          <a:p>
            <a:pPr marL="0" indent="0">
              <a:buNone/>
            </a:pP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จะมาถึงพร้อมเวลารอ</a:t>
            </a:r>
            <a:endParaRPr lang="af-ZA" sz="1400">
              <a:solidFill>
                <a:srgbClr val="595959"/>
              </a:solidFill>
              <a:latin typeface="Tahoma"/>
              <a:ea typeface="Tahoma"/>
              <a:cs typeface="Arial"/>
            </a:endParaRPr>
          </a:p>
        </p:txBody>
      </p:sp>
      <p:sp>
        <p:nvSpPr>
          <p:cNvPr id="42" name="สี่เหลี่ยมผืนผ้า: มุมมน 41">
            <a:extLst>
              <a:ext uri="{FF2B5EF4-FFF2-40B4-BE49-F238E27FC236}">
                <a16:creationId xmlns:a16="http://schemas.microsoft.com/office/drawing/2014/main" id="{C456E9FF-E576-47BB-A228-885A78681998}"/>
              </a:ext>
            </a:extLst>
          </p:cNvPr>
          <p:cNvSpPr/>
          <p:nvPr/>
        </p:nvSpPr>
        <p:spPr>
          <a:xfrm>
            <a:off x="430800" y="1225800"/>
            <a:ext cx="3324000" cy="9120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3" name="สี่เหลี่ยมผืนผ้า: มุมมน 42">
            <a:extLst>
              <a:ext uri="{FF2B5EF4-FFF2-40B4-BE49-F238E27FC236}">
                <a16:creationId xmlns:a16="http://schemas.microsoft.com/office/drawing/2014/main" id="{AAA1BFC6-C3D8-49FC-BD62-4888CE9D31F2}"/>
              </a:ext>
            </a:extLst>
          </p:cNvPr>
          <p:cNvSpPr/>
          <p:nvPr/>
        </p:nvSpPr>
        <p:spPr>
          <a:xfrm>
            <a:off x="142800" y="4801799"/>
            <a:ext cx="1950000" cy="14640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45" name="ลูกศรเชื่อมต่อแบบตรง 44">
            <a:extLst>
              <a:ext uri="{FF2B5EF4-FFF2-40B4-BE49-F238E27FC236}">
                <a16:creationId xmlns:a16="http://schemas.microsoft.com/office/drawing/2014/main" id="{1D4CCF55-0344-4884-B8E4-51E789E0C9C3}"/>
              </a:ext>
            </a:extLst>
          </p:cNvPr>
          <p:cNvCxnSpPr>
            <a:cxnSpLocks/>
          </p:cNvCxnSpPr>
          <p:nvPr/>
        </p:nvCxnSpPr>
        <p:spPr>
          <a:xfrm flipV="1">
            <a:off x="1136937" y="3045798"/>
            <a:ext cx="1482759" cy="1746621"/>
          </a:xfrm>
          <a:prstGeom prst="straightConnector1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สี่เหลี่ยมผืนผ้า: มุมมน 45">
            <a:extLst>
              <a:ext uri="{FF2B5EF4-FFF2-40B4-BE49-F238E27FC236}">
                <a16:creationId xmlns:a16="http://schemas.microsoft.com/office/drawing/2014/main" id="{CBB5DA04-C7A1-4680-833E-1E7D595EFE89}"/>
              </a:ext>
            </a:extLst>
          </p:cNvPr>
          <p:cNvSpPr/>
          <p:nvPr/>
        </p:nvSpPr>
        <p:spPr>
          <a:xfrm>
            <a:off x="6388800" y="313798"/>
            <a:ext cx="3174000" cy="6480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48" name="ลูกศรเชื่อมต่อแบบตรง 47">
            <a:extLst>
              <a:ext uri="{FF2B5EF4-FFF2-40B4-BE49-F238E27FC236}">
                <a16:creationId xmlns:a16="http://schemas.microsoft.com/office/drawing/2014/main" id="{A27290C9-69AB-4CC2-A7CA-11841FF59308}"/>
              </a:ext>
            </a:extLst>
          </p:cNvPr>
          <p:cNvCxnSpPr>
            <a:cxnSpLocks/>
          </p:cNvCxnSpPr>
          <p:nvPr/>
        </p:nvCxnSpPr>
        <p:spPr>
          <a:xfrm flipV="1">
            <a:off x="7310936" y="969798"/>
            <a:ext cx="768759" cy="672621"/>
          </a:xfrm>
          <a:prstGeom prst="straightConnector1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สี่เหลี่ยมผืนผ้า: มุมมน 48">
            <a:extLst>
              <a:ext uri="{FF2B5EF4-FFF2-40B4-BE49-F238E27FC236}">
                <a16:creationId xmlns:a16="http://schemas.microsoft.com/office/drawing/2014/main" id="{AF8C324D-223F-4525-AF19-0307E5C21527}"/>
              </a:ext>
            </a:extLst>
          </p:cNvPr>
          <p:cNvSpPr/>
          <p:nvPr/>
        </p:nvSpPr>
        <p:spPr>
          <a:xfrm>
            <a:off x="8662800" y="5605798"/>
            <a:ext cx="3174000" cy="6480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50" name="ลูกศรเชื่อมต่อแบบตรง 49">
            <a:extLst>
              <a:ext uri="{FF2B5EF4-FFF2-40B4-BE49-F238E27FC236}">
                <a16:creationId xmlns:a16="http://schemas.microsoft.com/office/drawing/2014/main" id="{3EE9379B-9882-4CA0-B054-B1A303A22DD9}"/>
              </a:ext>
            </a:extLst>
          </p:cNvPr>
          <p:cNvCxnSpPr>
            <a:cxnSpLocks/>
          </p:cNvCxnSpPr>
          <p:nvPr/>
        </p:nvCxnSpPr>
        <p:spPr>
          <a:xfrm>
            <a:off x="8894935" y="3814418"/>
            <a:ext cx="1404759" cy="1775379"/>
          </a:xfrm>
          <a:prstGeom prst="straightConnector1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ตัวแทนเนื้อหา 2">
            <a:extLst>
              <a:ext uri="{FF2B5EF4-FFF2-40B4-BE49-F238E27FC236}">
                <a16:creationId xmlns:a16="http://schemas.microsoft.com/office/drawing/2014/main" id="{DDAB0681-F6B1-4561-A845-9D45DB9249AE}"/>
              </a:ext>
            </a:extLst>
          </p:cNvPr>
          <p:cNvSpPr txBox="1">
            <a:spLocks/>
          </p:cNvSpPr>
          <p:nvPr/>
        </p:nvSpPr>
        <p:spPr>
          <a:xfrm>
            <a:off x="8718599" y="5532268"/>
            <a:ext cx="4540082" cy="825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400" b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MT </a:t>
            </a:r>
            <a:r>
              <a:rPr lang="af-ZA" sz="1400" b="1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board</a:t>
            </a:r>
            <a:r>
              <a:rPr lang="af-ZA" sz="1400" b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: </a:t>
            </a: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ระบุสถานะของอุปกรณ์</a:t>
            </a:r>
            <a:endParaRPr lang="th-TH" sz="1400"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526482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108F2ECB-1B20-440F-8F92-D11B6CA96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03" y="345711"/>
            <a:ext cx="10515600" cy="1325563"/>
          </a:xfrm>
        </p:spPr>
        <p:txBody>
          <a:bodyPr/>
          <a:lstStyle/>
          <a:p>
            <a:r>
              <a:rPr lang="th-TH" sz="2800" b="1" err="1">
                <a:latin typeface="Tahoma"/>
                <a:ea typeface="Tahoma"/>
                <a:cs typeface="Tahoma"/>
              </a:rPr>
              <a:t>Prototype</a:t>
            </a:r>
            <a:r>
              <a:rPr lang="th-TH" sz="2800" b="1">
                <a:latin typeface="Tahoma"/>
                <a:ea typeface="Tahoma"/>
                <a:cs typeface="Tahoma"/>
              </a:rPr>
              <a:t> : </a:t>
            </a:r>
            <a:r>
              <a:rPr lang="th-TH" sz="2800" b="1" err="1">
                <a:latin typeface="Tahoma"/>
                <a:ea typeface="Tahoma"/>
                <a:cs typeface="Tahoma"/>
              </a:rPr>
              <a:t>Bus</a:t>
            </a:r>
            <a:r>
              <a:rPr lang="th-TH" sz="2800" b="1">
                <a:latin typeface="Tahoma"/>
                <a:ea typeface="Tahoma"/>
                <a:cs typeface="Tahoma"/>
              </a:rPr>
              <a:t> </a:t>
            </a:r>
            <a:r>
              <a:rPr lang="th-TH" sz="2800" b="1" err="1">
                <a:latin typeface="Tahoma"/>
                <a:ea typeface="Tahoma"/>
                <a:cs typeface="Tahoma"/>
              </a:rPr>
              <a:t>station</a:t>
            </a:r>
            <a:endParaRPr lang="th-TH" sz="2800" b="1">
              <a:latin typeface="Tahoma"/>
              <a:ea typeface="Tahoma"/>
              <a:cs typeface="Tahoma"/>
            </a:endParaRPr>
          </a:p>
        </p:txBody>
      </p:sp>
      <p:cxnSp>
        <p:nvCxnSpPr>
          <p:cNvPr id="11" name="ลูกศรเชื่อมต่อแบบตรง 10">
            <a:extLst>
              <a:ext uri="{FF2B5EF4-FFF2-40B4-BE49-F238E27FC236}">
                <a16:creationId xmlns:a16="http://schemas.microsoft.com/office/drawing/2014/main" id="{F219936A-AA5E-44A9-9862-BFEFD3E3034B}"/>
              </a:ext>
            </a:extLst>
          </p:cNvPr>
          <p:cNvCxnSpPr>
            <a:cxnSpLocks/>
          </p:cNvCxnSpPr>
          <p:nvPr/>
        </p:nvCxnSpPr>
        <p:spPr>
          <a:xfrm flipH="1" flipV="1">
            <a:off x="3064487" y="2803533"/>
            <a:ext cx="457506" cy="793641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ตัวแทนเนื้อหา 2">
            <a:extLst>
              <a:ext uri="{FF2B5EF4-FFF2-40B4-BE49-F238E27FC236}">
                <a16:creationId xmlns:a16="http://schemas.microsoft.com/office/drawing/2014/main" id="{A806B05F-D2A8-4A50-AB54-F22C4D76EC15}"/>
              </a:ext>
            </a:extLst>
          </p:cNvPr>
          <p:cNvSpPr txBox="1">
            <a:spLocks/>
          </p:cNvSpPr>
          <p:nvPr/>
        </p:nvSpPr>
        <p:spPr>
          <a:xfrm>
            <a:off x="977898" y="1668925"/>
            <a:ext cx="4497515" cy="1047405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br>
              <a:rPr lang="af-ZA" sz="1400">
                <a:latin typeface="Tahoma"/>
                <a:cs typeface="Arial"/>
              </a:rPr>
            </a:br>
            <a:r>
              <a:rPr lang="af-ZA" sz="1400">
                <a:solidFill>
                  <a:srgbClr val="595959"/>
                </a:solidFill>
                <a:latin typeface="Tahoma"/>
                <a:ea typeface="Tahoma"/>
                <a:cs typeface="Arial"/>
              </a:rPr>
              <a:t>  </a:t>
            </a: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ทำการปรับภูมิทัศน์ของ</a:t>
            </a:r>
            <a:r>
              <a:rPr lang="af-ZA" sz="1400">
                <a:solidFill>
                  <a:srgbClr val="595959"/>
                </a:solidFill>
                <a:latin typeface="Tahoma"/>
                <a:ea typeface="Tahoma"/>
                <a:cs typeface="Arial"/>
              </a:rPr>
              <a:t> </a:t>
            </a: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สถานีคอยรถที่แสนอ้างว้างและน่ากลัว</a:t>
            </a:r>
            <a:r>
              <a:rPr lang="af-ZA" sz="1400">
                <a:solidFill>
                  <a:srgbClr val="595959"/>
                </a:solidFill>
                <a:latin typeface="Tahoma"/>
                <a:ea typeface="Tahoma"/>
                <a:cs typeface="Arial"/>
              </a:rPr>
              <a:t> </a:t>
            </a: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ให้น่าอยู่และปลอดภัยยิ่งขึ้น</a:t>
            </a:r>
            <a:endParaRPr lang="af-ZA" sz="1400">
              <a:solidFill>
                <a:srgbClr val="595959"/>
              </a:solidFill>
              <a:latin typeface="Tahoma"/>
              <a:ea typeface="Tahoma"/>
              <a:cs typeface="Arial"/>
            </a:endParaRPr>
          </a:p>
        </p:txBody>
      </p:sp>
      <p:pic>
        <p:nvPicPr>
          <p:cNvPr id="18" name="รูปภาพ 18" descr="รูปภาพประกอบด้วย ต้นไม้, กลางแจ้ง, ถนน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48848F16-A0A3-4431-9580-5B8C9F6EF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268" y="3364623"/>
            <a:ext cx="4353464" cy="2903584"/>
          </a:xfrm>
          <a:prstGeom prst="rect">
            <a:avLst/>
          </a:prstGeom>
        </p:spPr>
      </p:pic>
      <p:pic>
        <p:nvPicPr>
          <p:cNvPr id="21" name="รูปภาพ 21" descr="รูปภาพประกอบด้วย ข้อความ, ต้นไม้, กลางแจ้ง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80C9C978-8D8E-4ADA-A562-D22D946DD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63259" y="3335248"/>
            <a:ext cx="4407181" cy="2899225"/>
          </a:xfrm>
        </p:spPr>
      </p:pic>
      <p:sp>
        <p:nvSpPr>
          <p:cNvPr id="22" name="ตัวแทนเนื้อหา 2">
            <a:extLst>
              <a:ext uri="{FF2B5EF4-FFF2-40B4-BE49-F238E27FC236}">
                <a16:creationId xmlns:a16="http://schemas.microsoft.com/office/drawing/2014/main" id="{0484A506-EC9C-4E4D-993A-860659F23BB8}"/>
              </a:ext>
            </a:extLst>
          </p:cNvPr>
          <p:cNvSpPr txBox="1">
            <a:spLocks/>
          </p:cNvSpPr>
          <p:nvPr/>
        </p:nvSpPr>
        <p:spPr>
          <a:xfrm>
            <a:off x="7246425" y="2710883"/>
            <a:ext cx="4497515" cy="423989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แลดูสะอาด</a:t>
            </a:r>
            <a:r>
              <a:rPr lang="af-ZA" sz="1400">
                <a:solidFill>
                  <a:srgbClr val="595959"/>
                </a:solidFill>
                <a:latin typeface="Tahoma"/>
                <a:ea typeface="Tahoma"/>
                <a:cs typeface="Arial"/>
              </a:rPr>
              <a:t> </a:t>
            </a: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สะอ้าน</a:t>
            </a:r>
            <a:r>
              <a:rPr lang="af-ZA" sz="1400">
                <a:solidFill>
                  <a:srgbClr val="595959"/>
                </a:solidFill>
                <a:latin typeface="Tahoma"/>
                <a:ea typeface="Tahoma"/>
                <a:cs typeface="Arial"/>
              </a:rPr>
              <a:t> </a:t>
            </a:r>
            <a:r>
              <a:rPr lang="af-ZA" sz="140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น่านั่งมากมาย</a:t>
            </a:r>
            <a:endParaRPr lang="af-ZA" sz="1400">
              <a:solidFill>
                <a:srgbClr val="595959"/>
              </a:solidFill>
              <a:latin typeface="Tahoma"/>
              <a:ea typeface="Tahoma"/>
              <a:cs typeface="Arial"/>
            </a:endParaRPr>
          </a:p>
        </p:txBody>
      </p:sp>
      <p:sp>
        <p:nvSpPr>
          <p:cNvPr id="23" name="ลูกศร: ขวา 22">
            <a:extLst>
              <a:ext uri="{FF2B5EF4-FFF2-40B4-BE49-F238E27FC236}">
                <a16:creationId xmlns:a16="http://schemas.microsoft.com/office/drawing/2014/main" id="{85F87371-B10C-4B38-A8FF-F0CB7B4D7A40}"/>
              </a:ext>
            </a:extLst>
          </p:cNvPr>
          <p:cNvSpPr/>
          <p:nvPr/>
        </p:nvSpPr>
        <p:spPr>
          <a:xfrm>
            <a:off x="5779325" y="4538156"/>
            <a:ext cx="977660" cy="4888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3" name="รูปภาพ 7" descr="รูปภาพประกอบด้วย ข้อความ, ภาพตัดปะ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D05A6C13-B389-4426-8180-1931D393A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517" y="367721"/>
            <a:ext cx="3170663" cy="177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966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108F2ECB-1B20-440F-8F92-D11B6CA96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z="2800" b="1" err="1">
                <a:latin typeface="Tahoma"/>
                <a:ea typeface="Tahoma"/>
                <a:cs typeface="Tahoma"/>
              </a:rPr>
              <a:t>Prototype</a:t>
            </a:r>
            <a:r>
              <a:rPr lang="th-TH" sz="2800" b="1">
                <a:latin typeface="Tahoma"/>
                <a:ea typeface="Tahoma"/>
                <a:cs typeface="Tahoma"/>
              </a:rPr>
              <a:t> : </a:t>
            </a:r>
            <a:r>
              <a:rPr lang="th-TH" sz="2800" b="1" err="1">
                <a:latin typeface="Tahoma"/>
                <a:ea typeface="Tahoma"/>
                <a:cs typeface="Tahoma"/>
              </a:rPr>
              <a:t>Ticket</a:t>
            </a:r>
            <a:r>
              <a:rPr lang="th-TH" sz="2800" b="1">
                <a:latin typeface="Tahoma"/>
                <a:ea typeface="Tahoma"/>
                <a:cs typeface="Tahoma"/>
              </a:rPr>
              <a:t> </a:t>
            </a:r>
            <a:r>
              <a:rPr lang="th-TH" sz="2800" b="1" err="1">
                <a:latin typeface="Tahoma"/>
                <a:ea typeface="Tahoma"/>
                <a:cs typeface="Tahoma"/>
              </a:rPr>
              <a:t>Taker</a:t>
            </a:r>
            <a:r>
              <a:rPr lang="th-TH" sz="2800" b="1">
                <a:latin typeface="Tahoma"/>
                <a:ea typeface="Tahoma"/>
                <a:cs typeface="Tahoma"/>
              </a:rPr>
              <a:t> </a:t>
            </a:r>
          </a:p>
        </p:txBody>
      </p:sp>
      <p:pic>
        <p:nvPicPr>
          <p:cNvPr id="9" name="รูปภาพ 10" descr="รูปภาพประกอบด้วย ในอาคาร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312B5800-D164-4AB5-9EF0-F464B5595D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287" y="4137102"/>
            <a:ext cx="2283125" cy="2593675"/>
          </a:xfrm>
          <a:prstGeom prst="rect">
            <a:avLst/>
          </a:prstGeom>
        </p:spPr>
      </p:pic>
      <p:pic>
        <p:nvPicPr>
          <p:cNvPr id="6" name="รูปภาพ 7">
            <a:extLst>
              <a:ext uri="{FF2B5EF4-FFF2-40B4-BE49-F238E27FC236}">
                <a16:creationId xmlns:a16="http://schemas.microsoft.com/office/drawing/2014/main" id="{8048096E-737A-4B5C-A1D7-636227531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513" y="3980805"/>
            <a:ext cx="3620218" cy="2418843"/>
          </a:xfrm>
          <a:prstGeom prst="rect">
            <a:avLst/>
          </a:prstGeom>
        </p:spPr>
      </p:pic>
      <p:pic>
        <p:nvPicPr>
          <p:cNvPr id="8" name="รูปภาพ 9" descr="รูปภาพประกอบด้วย บุคคล, ในอาคาร, หน้าต่าง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19767EC1-7EDD-491B-A79A-FA4A63024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7985" y="1141519"/>
            <a:ext cx="4206695" cy="2155772"/>
          </a:xfrm>
          <a:prstGeom prst="rect">
            <a:avLst/>
          </a:prstGeom>
        </p:spPr>
      </p:pic>
      <p:cxnSp>
        <p:nvCxnSpPr>
          <p:cNvPr id="11" name="ลูกศรเชื่อมต่อแบบตรง 10">
            <a:extLst>
              <a:ext uri="{FF2B5EF4-FFF2-40B4-BE49-F238E27FC236}">
                <a16:creationId xmlns:a16="http://schemas.microsoft.com/office/drawing/2014/main" id="{1ADB3F5C-3CA7-4018-BAE9-0603D1C2540C}"/>
              </a:ext>
            </a:extLst>
          </p:cNvPr>
          <p:cNvCxnSpPr>
            <a:cxnSpLocks/>
          </p:cNvCxnSpPr>
          <p:nvPr/>
        </p:nvCxnSpPr>
        <p:spPr>
          <a:xfrm flipV="1">
            <a:off x="2379758" y="3030358"/>
            <a:ext cx="203853" cy="80801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ตัวแทนเนื้อหา 2">
            <a:extLst>
              <a:ext uri="{FF2B5EF4-FFF2-40B4-BE49-F238E27FC236}">
                <a16:creationId xmlns:a16="http://schemas.microsoft.com/office/drawing/2014/main" id="{7A25ACEE-97EB-40A2-989A-B63E07C2E95E}"/>
              </a:ext>
            </a:extLst>
          </p:cNvPr>
          <p:cNvSpPr txBox="1">
            <a:spLocks/>
          </p:cNvSpPr>
          <p:nvPr/>
        </p:nvSpPr>
        <p:spPr>
          <a:xfrm>
            <a:off x="1121671" y="1812699"/>
            <a:ext cx="4497515" cy="1068572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br>
              <a:rPr lang="af-ZA" sz="1600" dirty="0">
                <a:solidFill>
                  <a:srgbClr val="595959"/>
                </a:solidFill>
                <a:latin typeface="Arial"/>
                <a:cs typeface="Arial"/>
              </a:rPr>
            </a:b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ปรับภาพลักษณ์และบุคลิคและของกระเป๋ารถเมล์ให้น่าเข้าหา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Arial"/>
              </a:rPr>
              <a:t> </a:t>
            </a: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และ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Arial"/>
              </a:rPr>
              <a:t> </a:t>
            </a: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Arial"/>
              </a:rPr>
              <a:t>อ่อนน้อมต่อผู้โดยสารมากขึ้น</a:t>
            </a:r>
            <a:endParaRPr lang="th-TH" sz="1400" dirty="0">
              <a:latin typeface="Tahoma"/>
              <a:ea typeface="Tahoma"/>
              <a:cs typeface="TH SarabunPSK"/>
            </a:endParaRPr>
          </a:p>
        </p:txBody>
      </p:sp>
      <p:sp>
        <p:nvSpPr>
          <p:cNvPr id="17" name="ลูกศร: ขวา 16">
            <a:extLst>
              <a:ext uri="{FF2B5EF4-FFF2-40B4-BE49-F238E27FC236}">
                <a16:creationId xmlns:a16="http://schemas.microsoft.com/office/drawing/2014/main" id="{022A0AE7-3562-45AD-9500-1891AE6AB2C6}"/>
              </a:ext>
            </a:extLst>
          </p:cNvPr>
          <p:cNvSpPr/>
          <p:nvPr/>
        </p:nvSpPr>
        <p:spPr>
          <a:xfrm>
            <a:off x="5474704" y="3485913"/>
            <a:ext cx="977660" cy="4888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4" name="รูปภาพ 4" descr="รูปภาพประกอบด้วย ของเล่น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3689E0FD-2D48-4AAE-9E0E-9C6C6E5E45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259651" y="4325555"/>
            <a:ext cx="2733675" cy="3467100"/>
          </a:xfrm>
        </p:spPr>
      </p:pic>
    </p:spTree>
    <p:extLst>
      <p:ext uri="{BB962C8B-B14F-4D97-AF65-F5344CB8AC3E}">
        <p14:creationId xmlns:p14="http://schemas.microsoft.com/office/powerpoint/2010/main" val="4113283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รูปภาพ 5">
            <a:extLst>
              <a:ext uri="{FF2B5EF4-FFF2-40B4-BE49-F238E27FC236}">
                <a16:creationId xmlns:a16="http://schemas.microsoft.com/office/drawing/2014/main" id="{5DE5F9B6-A0F7-42FB-BCD7-E3E809FF5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251" y="1030580"/>
            <a:ext cx="7875710" cy="4735037"/>
          </a:xfrm>
          <a:prstGeom prst="rect">
            <a:avLst/>
          </a:prstGeom>
        </p:spPr>
      </p:pic>
      <p:pic>
        <p:nvPicPr>
          <p:cNvPr id="7" name="รูปภาพ 7" descr="รูปภาพประกอบด้วย สีอ่อน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502245AC-EAF1-4FF3-B135-41038484B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420" y="799365"/>
            <a:ext cx="1393221" cy="1393221"/>
          </a:xfrm>
          <a:prstGeom prst="rect">
            <a:avLst/>
          </a:prstGeom>
        </p:spPr>
      </p:pic>
      <p:cxnSp>
        <p:nvCxnSpPr>
          <p:cNvPr id="8" name="ลูกศรเชื่อมต่อแบบตรง 7">
            <a:extLst>
              <a:ext uri="{FF2B5EF4-FFF2-40B4-BE49-F238E27FC236}">
                <a16:creationId xmlns:a16="http://schemas.microsoft.com/office/drawing/2014/main" id="{91F0FD90-7473-433F-B8AC-1DB5BD4279D6}"/>
              </a:ext>
            </a:extLst>
          </p:cNvPr>
          <p:cNvCxnSpPr/>
          <p:nvPr/>
        </p:nvCxnSpPr>
        <p:spPr>
          <a:xfrm>
            <a:off x="1722155" y="1683362"/>
            <a:ext cx="1799978" cy="1784342"/>
          </a:xfrm>
          <a:prstGeom prst="straightConnector1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ลูกศรเชื่อมต่อแบบตรง 9">
            <a:extLst>
              <a:ext uri="{FF2B5EF4-FFF2-40B4-BE49-F238E27FC236}">
                <a16:creationId xmlns:a16="http://schemas.microsoft.com/office/drawing/2014/main" id="{53ACE157-A7EB-4918-961F-7DDD890D2D4B}"/>
              </a:ext>
            </a:extLst>
          </p:cNvPr>
          <p:cNvCxnSpPr>
            <a:cxnSpLocks/>
          </p:cNvCxnSpPr>
          <p:nvPr/>
        </p:nvCxnSpPr>
        <p:spPr>
          <a:xfrm flipV="1">
            <a:off x="1918628" y="4127335"/>
            <a:ext cx="1729029" cy="1178254"/>
          </a:xfrm>
          <a:prstGeom prst="straightConnector1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รูปภาพ 11">
            <a:extLst>
              <a:ext uri="{FF2B5EF4-FFF2-40B4-BE49-F238E27FC236}">
                <a16:creationId xmlns:a16="http://schemas.microsoft.com/office/drawing/2014/main" id="{AF7EA203-E207-4186-861C-B52E2F0360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438" y="4754950"/>
            <a:ext cx="1074467" cy="1074467"/>
          </a:xfrm>
          <a:prstGeom prst="rect">
            <a:avLst/>
          </a:prstGeom>
        </p:spPr>
      </p:pic>
      <p:pic>
        <p:nvPicPr>
          <p:cNvPr id="12" name="รูปภาพ 12" descr="รูปภาพประกอบด้วย ข้อความ, จอแสดงผล, อุปกรณ์อิเล็กทรอนิกส์, ภาพหน้าจอ&#10;&#10;คำอธิบายจะถูกสร้างขึ้นโดยอัตโนมัติ">
            <a:extLst>
              <a:ext uri="{FF2B5EF4-FFF2-40B4-BE49-F238E27FC236}">
                <a16:creationId xmlns:a16="http://schemas.microsoft.com/office/drawing/2014/main" id="{0DB386D7-6C3C-400E-9F71-8F9407C779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384" y="2611593"/>
            <a:ext cx="1750742" cy="1346743"/>
          </a:xfrm>
          <a:prstGeom prst="rect">
            <a:avLst/>
          </a:prstGeom>
        </p:spPr>
      </p:pic>
      <p:cxnSp>
        <p:nvCxnSpPr>
          <p:cNvPr id="13" name="ลูกศรเชื่อมต่อแบบตรง 12">
            <a:extLst>
              <a:ext uri="{FF2B5EF4-FFF2-40B4-BE49-F238E27FC236}">
                <a16:creationId xmlns:a16="http://schemas.microsoft.com/office/drawing/2014/main" id="{65B5DE05-EC3D-45A3-9FA5-2701F89C7ED0}"/>
              </a:ext>
            </a:extLst>
          </p:cNvPr>
          <p:cNvCxnSpPr>
            <a:cxnSpLocks/>
          </p:cNvCxnSpPr>
          <p:nvPr/>
        </p:nvCxnSpPr>
        <p:spPr>
          <a:xfrm>
            <a:off x="1973057" y="3634825"/>
            <a:ext cx="1158783" cy="83782"/>
          </a:xfrm>
          <a:prstGeom prst="straightConnector1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กล่องข้อความ 15">
            <a:extLst>
              <a:ext uri="{FF2B5EF4-FFF2-40B4-BE49-F238E27FC236}">
                <a16:creationId xmlns:a16="http://schemas.microsoft.com/office/drawing/2014/main" id="{6696BEC8-0ED9-44FF-8303-1C18476C54DB}"/>
              </a:ext>
            </a:extLst>
          </p:cNvPr>
          <p:cNvSpPr txBox="1"/>
          <p:nvPr/>
        </p:nvSpPr>
        <p:spPr>
          <a:xfrm>
            <a:off x="166260" y="4123317"/>
            <a:ext cx="228811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h-TH" sz="1800" b="1" dirty="0" err="1">
                <a:latin typeface="Tahoma"/>
                <a:ea typeface="Tahoma"/>
                <a:cs typeface="Tahoma"/>
              </a:rPr>
              <a:t>Route</a:t>
            </a:r>
            <a:r>
              <a:rPr lang="th-TH" sz="1800" b="1" dirty="0">
                <a:latin typeface="Tahoma"/>
                <a:ea typeface="Tahoma"/>
                <a:cs typeface="Tahoma"/>
              </a:rPr>
              <a:t> </a:t>
            </a:r>
            <a:r>
              <a:rPr lang="th-TH" sz="1800" b="1" dirty="0" err="1">
                <a:latin typeface="Tahoma"/>
                <a:ea typeface="Tahoma"/>
                <a:cs typeface="Tahoma"/>
              </a:rPr>
              <a:t>Estimate</a:t>
            </a:r>
            <a:r>
              <a:rPr lang="th-TH" sz="1800" b="1" dirty="0">
                <a:latin typeface="Tahoma"/>
                <a:ea typeface="Tahoma"/>
                <a:cs typeface="Tahoma"/>
              </a:rPr>
              <a:t> </a:t>
            </a:r>
            <a:r>
              <a:rPr lang="th-TH" sz="1800" b="1" dirty="0" err="1">
                <a:latin typeface="Tahoma"/>
                <a:ea typeface="Tahoma"/>
                <a:cs typeface="Tahoma"/>
              </a:rPr>
              <a:t>Board</a:t>
            </a:r>
            <a:r>
              <a:rPr lang="th-TH" sz="1800" b="1" dirty="0">
                <a:latin typeface="Tahoma"/>
                <a:ea typeface="Tahoma"/>
                <a:cs typeface="Tahoma"/>
              </a:rPr>
              <a:t> </a:t>
            </a:r>
          </a:p>
        </p:txBody>
      </p:sp>
      <p:sp>
        <p:nvSpPr>
          <p:cNvPr id="18" name="ชื่อเรื่อง 1">
            <a:extLst>
              <a:ext uri="{FF2B5EF4-FFF2-40B4-BE49-F238E27FC236}">
                <a16:creationId xmlns:a16="http://schemas.microsoft.com/office/drawing/2014/main" id="{E30584FE-12D4-4077-A048-A84768B9F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200" y="136805"/>
            <a:ext cx="10503600" cy="1001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kern="1200" dirty="0">
                <a:latin typeface="Tahoma"/>
                <a:ea typeface="Tahoma"/>
                <a:cs typeface="TH SarabunPSK"/>
              </a:rPr>
              <a:t>Prototype</a:t>
            </a:r>
            <a:r>
              <a:rPr lang="en-US" sz="2800" b="1" dirty="0">
                <a:latin typeface="Tahoma"/>
                <a:ea typeface="Tahoma"/>
                <a:cs typeface="TH SarabunPSK"/>
              </a:rPr>
              <a:t>: Smart bus </a:t>
            </a:r>
            <a:endParaRPr lang="en-US" sz="2800" b="1" kern="1200" dirty="0">
              <a:latin typeface="Tahoma"/>
              <a:ea typeface="Tahoma"/>
              <a:cs typeface="TH SarabunPSK"/>
            </a:endParaRPr>
          </a:p>
        </p:txBody>
      </p:sp>
      <p:sp>
        <p:nvSpPr>
          <p:cNvPr id="19" name="กล่องข้อความ 18">
            <a:extLst>
              <a:ext uri="{FF2B5EF4-FFF2-40B4-BE49-F238E27FC236}">
                <a16:creationId xmlns:a16="http://schemas.microsoft.com/office/drawing/2014/main" id="{F10FBB2F-EAF8-4816-A701-0214CAC9F18E}"/>
              </a:ext>
            </a:extLst>
          </p:cNvPr>
          <p:cNvSpPr txBox="1"/>
          <p:nvPr/>
        </p:nvSpPr>
        <p:spPr>
          <a:xfrm>
            <a:off x="594497" y="5901059"/>
            <a:ext cx="173494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h-TH" sz="1800" b="1" dirty="0">
                <a:latin typeface="Tahoma"/>
                <a:ea typeface="Tahoma"/>
                <a:cs typeface="Tahoma"/>
              </a:rPr>
              <a:t>GPS </a:t>
            </a:r>
            <a:r>
              <a:rPr lang="th-TH" sz="1800" b="1" dirty="0" err="1">
                <a:latin typeface="Tahoma"/>
                <a:ea typeface="Tahoma"/>
                <a:cs typeface="Tahoma"/>
              </a:rPr>
              <a:t>Tracking</a:t>
            </a:r>
            <a:endParaRPr lang="th-TH" sz="2400" b="1">
              <a:latin typeface="Tahoma"/>
              <a:ea typeface="Tahoma"/>
              <a:cs typeface="Tahoma"/>
            </a:endParaRPr>
          </a:p>
        </p:txBody>
      </p:sp>
      <p:sp>
        <p:nvSpPr>
          <p:cNvPr id="20" name="กล่องข้อความ 19">
            <a:extLst>
              <a:ext uri="{FF2B5EF4-FFF2-40B4-BE49-F238E27FC236}">
                <a16:creationId xmlns:a16="http://schemas.microsoft.com/office/drawing/2014/main" id="{3C9C7132-C4DE-439B-90CF-FC2E84B98A3A}"/>
              </a:ext>
            </a:extLst>
          </p:cNvPr>
          <p:cNvSpPr txBox="1"/>
          <p:nvPr/>
        </p:nvSpPr>
        <p:spPr>
          <a:xfrm>
            <a:off x="910449" y="1868033"/>
            <a:ext cx="838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h-TH" sz="1800" b="1" dirty="0">
                <a:latin typeface="Tahoma"/>
                <a:ea typeface="Tahoma"/>
                <a:cs typeface="Tahoma"/>
              </a:rPr>
              <a:t>CCTV</a:t>
            </a:r>
          </a:p>
        </p:txBody>
      </p:sp>
    </p:spTree>
    <p:extLst>
      <p:ext uri="{BB962C8B-B14F-4D97-AF65-F5344CB8AC3E}">
        <p14:creationId xmlns:p14="http://schemas.microsoft.com/office/powerpoint/2010/main" val="898962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รูปภาพ 8">
            <a:extLst>
              <a:ext uri="{FF2B5EF4-FFF2-40B4-BE49-F238E27FC236}">
                <a16:creationId xmlns:a16="http://schemas.microsoft.com/office/drawing/2014/main" id="{694A525A-D0ED-4886-8E09-CC7230EC5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67748" y="56355"/>
            <a:ext cx="2733675" cy="1543050"/>
          </a:xfrm>
        </p:spPr>
      </p:pic>
      <p:sp>
        <p:nvSpPr>
          <p:cNvPr id="6" name="ชื่อเรื่อง 1">
            <a:extLst>
              <a:ext uri="{FF2B5EF4-FFF2-40B4-BE49-F238E27FC236}">
                <a16:creationId xmlns:a16="http://schemas.microsoft.com/office/drawing/2014/main" id="{BE3231DA-A4BE-4648-BFCB-164A5EC3809C}"/>
              </a:ext>
            </a:extLst>
          </p:cNvPr>
          <p:cNvSpPr txBox="1">
            <a:spLocks/>
          </p:cNvSpPr>
          <p:nvPr/>
        </p:nvSpPr>
        <p:spPr>
          <a:xfrm>
            <a:off x="564776" y="3875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latin typeface="Tahoma"/>
                <a:ea typeface="Tahoma"/>
                <a:cs typeface="Tahoma"/>
              </a:rPr>
              <a:t>Test</a:t>
            </a: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594D5B87-8E1F-40EC-B61B-BC2C04DB1C86}"/>
              </a:ext>
            </a:extLst>
          </p:cNvPr>
          <p:cNvSpPr/>
          <p:nvPr/>
        </p:nvSpPr>
        <p:spPr>
          <a:xfrm>
            <a:off x="1312800" y="1897798"/>
            <a:ext cx="4578000" cy="18840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>
              <a:latin typeface="Tahoma"/>
              <a:ea typeface="Tahoma"/>
              <a:cs typeface="Tahoma"/>
            </a:endParaRPr>
          </a:p>
        </p:txBody>
      </p:sp>
      <p:sp>
        <p:nvSpPr>
          <p:cNvPr id="14" name="สี่เหลี่ยมผืนผ้า: มุมมน 13">
            <a:extLst>
              <a:ext uri="{FF2B5EF4-FFF2-40B4-BE49-F238E27FC236}">
                <a16:creationId xmlns:a16="http://schemas.microsoft.com/office/drawing/2014/main" id="{76E49DE9-9C4E-42D7-99B4-C57BC8AA02A4}"/>
              </a:ext>
            </a:extLst>
          </p:cNvPr>
          <p:cNvSpPr/>
          <p:nvPr/>
        </p:nvSpPr>
        <p:spPr>
          <a:xfrm>
            <a:off x="6112800" y="1897798"/>
            <a:ext cx="4578000" cy="18840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>
              <a:latin typeface="Tahoma"/>
              <a:ea typeface="Tahoma"/>
              <a:cs typeface="Tahoma"/>
            </a:endParaRPr>
          </a:p>
        </p:txBody>
      </p:sp>
      <p:sp>
        <p:nvSpPr>
          <p:cNvPr id="15" name="สี่เหลี่ยมผืนผ้า: มุมมน 14">
            <a:extLst>
              <a:ext uri="{FF2B5EF4-FFF2-40B4-BE49-F238E27FC236}">
                <a16:creationId xmlns:a16="http://schemas.microsoft.com/office/drawing/2014/main" id="{EDCE59CB-D630-447D-8FF6-D4F8BDA7AF30}"/>
              </a:ext>
            </a:extLst>
          </p:cNvPr>
          <p:cNvSpPr/>
          <p:nvPr/>
        </p:nvSpPr>
        <p:spPr>
          <a:xfrm>
            <a:off x="1312799" y="3949798"/>
            <a:ext cx="4578000" cy="18840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>
              <a:latin typeface="Tahoma"/>
              <a:ea typeface="Tahoma"/>
              <a:cs typeface="Tahoma"/>
            </a:endParaRPr>
          </a:p>
        </p:txBody>
      </p:sp>
      <p:sp>
        <p:nvSpPr>
          <p:cNvPr id="16" name="สี่เหลี่ยมผืนผ้า: มุมมน 15">
            <a:extLst>
              <a:ext uri="{FF2B5EF4-FFF2-40B4-BE49-F238E27FC236}">
                <a16:creationId xmlns:a16="http://schemas.microsoft.com/office/drawing/2014/main" id="{5F03D004-5813-423C-8098-16F76842B047}"/>
              </a:ext>
            </a:extLst>
          </p:cNvPr>
          <p:cNvSpPr/>
          <p:nvPr/>
        </p:nvSpPr>
        <p:spPr>
          <a:xfrm>
            <a:off x="6112799" y="3949798"/>
            <a:ext cx="4578000" cy="188400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>
              <a:latin typeface="Tahoma"/>
              <a:ea typeface="Tahoma"/>
              <a:cs typeface="Tahoma"/>
            </a:endParaRPr>
          </a:p>
        </p:txBody>
      </p:sp>
      <p:sp>
        <p:nvSpPr>
          <p:cNvPr id="18" name="ตัวแทนเนื้อหา 2">
            <a:extLst>
              <a:ext uri="{FF2B5EF4-FFF2-40B4-BE49-F238E27FC236}">
                <a16:creationId xmlns:a16="http://schemas.microsoft.com/office/drawing/2014/main" id="{B4729377-58FB-4707-AB0F-F59D7E88FAB6}"/>
              </a:ext>
            </a:extLst>
          </p:cNvPr>
          <p:cNvSpPr txBox="1">
            <a:spLocks/>
          </p:cNvSpPr>
          <p:nvPr/>
        </p:nvSpPr>
        <p:spPr>
          <a:xfrm>
            <a:off x="1459770" y="1708512"/>
            <a:ext cx="796082" cy="825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800" b="1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Like</a:t>
            </a:r>
            <a:endParaRPr lang="af-ZA" sz="1800" b="1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2" name="ตัวแทนเนื้อหา 2">
            <a:extLst>
              <a:ext uri="{FF2B5EF4-FFF2-40B4-BE49-F238E27FC236}">
                <a16:creationId xmlns:a16="http://schemas.microsoft.com/office/drawing/2014/main" id="{62EC1D32-7B96-41D1-B844-538CE4715C0F}"/>
              </a:ext>
            </a:extLst>
          </p:cNvPr>
          <p:cNvSpPr txBox="1">
            <a:spLocks/>
          </p:cNvSpPr>
          <p:nvPr/>
        </p:nvSpPr>
        <p:spPr>
          <a:xfrm>
            <a:off x="1460999" y="2606251"/>
            <a:ext cx="4540082" cy="825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- Intelligent </a:t>
            </a: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Board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 </a:t>
            </a: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ในการเเนะนำเส้นทางการเดินทาง</a:t>
            </a:r>
            <a:endParaRPr lang="af-ZA" sz="1400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  <a:p>
            <a:pPr marL="0" indent="0">
              <a:buNone/>
            </a:pPr>
            <a:r>
              <a:rPr lang="af-ZA" sz="1400" dirty="0">
                <a:latin typeface="Tahoma"/>
                <a:ea typeface="Tahoma"/>
                <a:cs typeface="Tahoma"/>
              </a:rPr>
              <a:t>- I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ntelligent Board ในการแสดง capacity ของรถในเเต่ละค</a:t>
            </a:r>
            <a:r>
              <a:rPr lang="th-TH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ั</a:t>
            </a:r>
            <a:r>
              <a:rPr lang="th-TH" sz="16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น</a:t>
            </a:r>
            <a:endParaRPr lang="af-ZA" sz="1600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3" name="ตัวแทนเนื้อหา 2">
            <a:extLst>
              <a:ext uri="{FF2B5EF4-FFF2-40B4-BE49-F238E27FC236}">
                <a16:creationId xmlns:a16="http://schemas.microsoft.com/office/drawing/2014/main" id="{DFEA4613-F453-4342-9529-45A60E6F1ADC}"/>
              </a:ext>
            </a:extLst>
          </p:cNvPr>
          <p:cNvSpPr txBox="1">
            <a:spLocks/>
          </p:cNvSpPr>
          <p:nvPr/>
        </p:nvSpPr>
        <p:spPr>
          <a:xfrm>
            <a:off x="6301080" y="2654903"/>
            <a:ext cx="4189192" cy="813033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af-ZA" sz="16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- 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ยุ่งยากและลำบากต่อผู้สูงอายุ</a:t>
            </a:r>
            <a:br>
              <a:rPr lang="th-TH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</a:b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- รองรับจำนวนคนที่เพิ่มได้รึเปล่า</a:t>
            </a:r>
          </a:p>
          <a:p>
            <a:pPr marL="0" indent="0">
              <a:buNone/>
            </a:pPr>
            <a:endParaRPr lang="af-ZA" sz="1400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4" name="ตัวแทนเนื้อหา 2">
            <a:extLst>
              <a:ext uri="{FF2B5EF4-FFF2-40B4-BE49-F238E27FC236}">
                <a16:creationId xmlns:a16="http://schemas.microsoft.com/office/drawing/2014/main" id="{BD6A4C24-1C0B-4430-938C-5FF0DB791AAA}"/>
              </a:ext>
            </a:extLst>
          </p:cNvPr>
          <p:cNvSpPr txBox="1">
            <a:spLocks/>
          </p:cNvSpPr>
          <p:nvPr/>
        </p:nvSpPr>
        <p:spPr>
          <a:xfrm>
            <a:off x="1386598" y="3834268"/>
            <a:ext cx="1276082" cy="825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800" b="1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Question</a:t>
            </a:r>
            <a:endParaRPr lang="af-ZA" sz="1800" b="1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5" name="ตัวแทนเนื้อหา 2">
            <a:extLst>
              <a:ext uri="{FF2B5EF4-FFF2-40B4-BE49-F238E27FC236}">
                <a16:creationId xmlns:a16="http://schemas.microsoft.com/office/drawing/2014/main" id="{7DB29B3B-1791-4C76-895D-19462B27134C}"/>
              </a:ext>
            </a:extLst>
          </p:cNvPr>
          <p:cNvSpPr txBox="1">
            <a:spLocks/>
          </p:cNvSpPr>
          <p:nvPr/>
        </p:nvSpPr>
        <p:spPr>
          <a:xfrm>
            <a:off x="6222598" y="3834268"/>
            <a:ext cx="1000082" cy="825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800" b="1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Idea</a:t>
            </a:r>
            <a:endParaRPr lang="af-ZA" sz="1800" b="1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6" name="ตัวแทนเนื้อหา 2">
            <a:extLst>
              <a:ext uri="{FF2B5EF4-FFF2-40B4-BE49-F238E27FC236}">
                <a16:creationId xmlns:a16="http://schemas.microsoft.com/office/drawing/2014/main" id="{67121787-52D7-43E6-AC5E-75EADB81EB14}"/>
              </a:ext>
            </a:extLst>
          </p:cNvPr>
          <p:cNvSpPr txBox="1">
            <a:spLocks/>
          </p:cNvSpPr>
          <p:nvPr/>
        </p:nvSpPr>
        <p:spPr>
          <a:xfrm>
            <a:off x="1388998" y="4340668"/>
            <a:ext cx="4912082" cy="1191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- </a:t>
            </a: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ค่าใช้บริการรถรับรับส่งจะเพิ่มขึ้นไหม</a:t>
            </a:r>
            <a:endParaRPr lang="af-ZA" sz="1400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  <a:p>
            <a:pPr marL="0" indent="0">
              <a:buNone/>
            </a:pP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- </a:t>
            </a: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ความแม่นยำของระบบในการระบุเวลา</a:t>
            </a:r>
            <a:endParaRPr lang="af-ZA" sz="1400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17" name="ตัวแทนเนื้อหา 2">
            <a:extLst>
              <a:ext uri="{FF2B5EF4-FFF2-40B4-BE49-F238E27FC236}">
                <a16:creationId xmlns:a16="http://schemas.microsoft.com/office/drawing/2014/main" id="{2815704E-C90C-45ED-8A6C-9CC344AE0381}"/>
              </a:ext>
            </a:extLst>
          </p:cNvPr>
          <p:cNvSpPr txBox="1">
            <a:spLocks/>
          </p:cNvSpPr>
          <p:nvPr/>
        </p:nvSpPr>
        <p:spPr>
          <a:xfrm>
            <a:off x="6264931" y="1717276"/>
            <a:ext cx="1000082" cy="825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800" b="1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Dislike</a:t>
            </a:r>
            <a:endParaRPr lang="af-ZA" sz="1800" b="1">
              <a:solidFill>
                <a:srgbClr val="595959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7" name="ตัวแทนเนื้อหา 2">
            <a:extLst>
              <a:ext uri="{FF2B5EF4-FFF2-40B4-BE49-F238E27FC236}">
                <a16:creationId xmlns:a16="http://schemas.microsoft.com/office/drawing/2014/main" id="{14B99F75-7DCE-4D57-A971-E8602C809D19}"/>
              </a:ext>
            </a:extLst>
          </p:cNvPr>
          <p:cNvSpPr txBox="1">
            <a:spLocks/>
          </p:cNvSpPr>
          <p:nvPr/>
        </p:nvSpPr>
        <p:spPr>
          <a:xfrm>
            <a:off x="6303331" y="4457085"/>
            <a:ext cx="4912082" cy="1191405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- </a:t>
            </a: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ปรับปรุงการวิ่งของรถให้มีระยะทางที่สั้น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 </a:t>
            </a:r>
            <a:endParaRPr lang="th-TH" sz="1400" dirty="0">
              <a:solidFill>
                <a:srgbClr val="000000"/>
              </a:solidFill>
              <a:latin typeface="Tahoma"/>
              <a:ea typeface="Tahoma"/>
              <a:cs typeface="Tahoma"/>
            </a:endParaRPr>
          </a:p>
          <a:p>
            <a:pPr marL="0" indent="0">
              <a:buNone/>
            </a:pP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ลดการวิ่ง</a:t>
            </a:r>
            <a:endParaRPr lang="th-TH" sz="1400" dirty="0">
              <a:latin typeface="Tahoma"/>
              <a:ea typeface="Tahoma"/>
              <a:cs typeface="Tahoma"/>
            </a:endParaRPr>
          </a:p>
          <a:p>
            <a:pPr marL="0" indent="0">
              <a:buNone/>
            </a:pP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ข้ามเขต</a:t>
            </a:r>
            <a:r>
              <a:rPr lang="af-ZA" sz="1400" dirty="0">
                <a:solidFill>
                  <a:srgbClr val="595959"/>
                </a:solidFill>
                <a:latin typeface="Tahoma"/>
                <a:ea typeface="Tahoma"/>
                <a:cs typeface="Tahoma"/>
              </a:rPr>
              <a:t> </a:t>
            </a:r>
            <a:r>
              <a:rPr lang="af-ZA" sz="1400" dirty="0" err="1">
                <a:solidFill>
                  <a:srgbClr val="595959"/>
                </a:solidFill>
                <a:latin typeface="Tahoma"/>
                <a:ea typeface="Tahoma"/>
                <a:cs typeface="Tahoma"/>
              </a:rPr>
              <a:t>เพื่อง่ายต่อการจัดการเวลา</a:t>
            </a:r>
            <a:endParaRPr lang="af-ZA" sz="1400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19" name="ตัวแทนเนื้อหา 2">
            <a:extLst>
              <a:ext uri="{FF2B5EF4-FFF2-40B4-BE49-F238E27FC236}">
                <a16:creationId xmlns:a16="http://schemas.microsoft.com/office/drawing/2014/main" id="{AA8C3907-F1CE-4258-8FA8-D523174F7AA4}"/>
              </a:ext>
            </a:extLst>
          </p:cNvPr>
          <p:cNvSpPr txBox="1">
            <a:spLocks/>
          </p:cNvSpPr>
          <p:nvPr/>
        </p:nvSpPr>
        <p:spPr>
          <a:xfrm>
            <a:off x="6264931" y="2997601"/>
            <a:ext cx="4189192" cy="430294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af-ZA" sz="1400" dirty="0">
              <a:solidFill>
                <a:srgbClr val="595959"/>
              </a:solidFill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585725037"/>
      </p:ext>
    </p:extLst>
  </p:cSld>
  <p:clrMapOvr>
    <a:masterClrMapping/>
  </p:clrMapOvr>
</p:sld>
</file>

<file path=ppt/theme/theme1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253</Words>
  <Application>Microsoft Office PowerPoint</Application>
  <PresentationFormat>Widescreen</PresentationFormat>
  <Paragraphs>72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Angsana New</vt:lpstr>
      <vt:lpstr>Arial</vt:lpstr>
      <vt:lpstr>Calibri</vt:lpstr>
      <vt:lpstr>Calibri Light</vt:lpstr>
      <vt:lpstr>Cordia New</vt:lpstr>
      <vt:lpstr>Tahoma</vt:lpstr>
      <vt:lpstr>TH SarabunPSK</vt:lpstr>
      <vt:lpstr>ชุดรูปแบบของ Office</vt:lpstr>
      <vt:lpstr>Homework 12</vt:lpstr>
      <vt:lpstr>Empathize</vt:lpstr>
      <vt:lpstr>Define</vt:lpstr>
      <vt:lpstr>Ideate</vt:lpstr>
      <vt:lpstr>Prototype: Smart bus stop</vt:lpstr>
      <vt:lpstr>Prototype : Bus station</vt:lpstr>
      <vt:lpstr>Prototype : Ticket Taker </vt:lpstr>
      <vt:lpstr>Prototype: Smart bus 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</dc:title>
  <dc:creator>Rangsarid Pringwanid</dc:creator>
  <cp:lastModifiedBy>รังสฤษดิ์ พริ้งวานิช</cp:lastModifiedBy>
  <cp:revision>212</cp:revision>
  <dcterms:created xsi:type="dcterms:W3CDTF">2021-06-17T15:03:07Z</dcterms:created>
  <dcterms:modified xsi:type="dcterms:W3CDTF">2021-06-17T18:35:33Z</dcterms:modified>
</cp:coreProperties>
</file>

<file path=docProps/thumbnail.jpeg>
</file>